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264" r:id="rId5"/>
    <p:sldId id="276" r:id="rId6"/>
    <p:sldId id="274" r:id="rId7"/>
    <p:sldId id="282" r:id="rId8"/>
    <p:sldId id="290" r:id="rId9"/>
    <p:sldId id="283" r:id="rId10"/>
    <p:sldId id="284" r:id="rId11"/>
    <p:sldId id="285" r:id="rId12"/>
    <p:sldId id="286" r:id="rId13"/>
    <p:sldId id="287" r:id="rId14"/>
    <p:sldId id="288" r:id="rId15"/>
    <p:sldId id="289" r:id="rId16"/>
    <p:sldId id="291" r:id="rId17"/>
    <p:sldId id="292" r:id="rId18"/>
    <p:sldId id="293" r:id="rId19"/>
    <p:sldId id="294" r:id="rId20"/>
    <p:sldId id="295" r:id="rId21"/>
    <p:sldId id="296" r:id="rId22"/>
    <p:sldId id="297" r:id="rId23"/>
    <p:sldId id="299" r:id="rId24"/>
    <p:sldId id="298"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7" r:id="rId41"/>
    <p:sldId id="315" r:id="rId42"/>
    <p:sldId id="316" r:id="rId4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5" autoAdjust="0"/>
    <p:restoredTop sz="94280" autoAdjust="0"/>
  </p:normalViewPr>
  <p:slideViewPr>
    <p:cSldViewPr showGuides="1">
      <p:cViewPr varScale="1">
        <p:scale>
          <a:sx n="166" d="100"/>
          <a:sy n="166" d="100"/>
        </p:scale>
        <p:origin x="96" y="8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10/23/2017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10/23/2017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11A7590-3EAF-45C4-9F8F-C19E9E76B392}" type="datetime1">
              <a:rPr lang="en-US" smtClean="0"/>
              <a:t>10/23/2017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E671F6-4819-4271-AC21-D1B9ABAAF5E5}" type="datetime1">
              <a:rPr lang="en-US" smtClean="0"/>
              <a:t>10/23/2017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A7AC6F0-A7B6-49DB-AC62-275BA0C30873}" type="datetime1">
              <a:rPr lang="en-US" smtClean="0"/>
              <a:t>10/23/2017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9F9A2FF-868A-4638-A3DB-09FE139E6C9E}" type="datetime1">
              <a:rPr lang="en-US" smtClean="0"/>
              <a:t>10/23/2017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DABE1A4D-7337-43AE-ACB7-92269693812A}" type="datetime1">
              <a:rPr lang="en-US" smtClean="0"/>
              <a:t>10/23/2017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6E9ABF0-2FAB-4572-8210-F4AB8A09772F}" type="datetime1">
              <a:rPr lang="en-US" smtClean="0"/>
              <a:t>10/23/2017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34F34-0C49-44D4-A083-CD4435813A3D}" type="datetime1">
              <a:rPr lang="en-US" smtClean="0"/>
              <a:t>10/23/2017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B46FEDF-1D06-4AB5-8B36-043FF5D81C01}" type="datetime1">
              <a:rPr lang="en-US" smtClean="0"/>
              <a:t>10/23/2017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A568A78D-0769-4494-8D0A-056F8658AFC4}" type="datetime1">
              <a:rPr lang="en-US" smtClean="0"/>
              <a:t>10/23/2017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11CF6E7E-6145-45D5-B60B-1CE940825657}" type="datetime1">
              <a:rPr lang="en-US" smtClean="0"/>
              <a:t>10/23/2017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bridgespan.org/" TargetMode="External"/><Relationship Id="rId2" Type="http://schemas.openxmlformats.org/officeDocument/2006/relationships/hyperlink" Target="http://greyhoundrescuewales.co.uk/wp-content/uploads/2015/09/Code-of-Governance-Full1-copy-2.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legislation.gov.uk/ssi/2006/218/pdfs/ssi_20060218_e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Contemporary Issues in Social Accounting</a:t>
            </a:r>
          </a:p>
        </p:txBody>
      </p:sp>
      <p:sp>
        <p:nvSpPr>
          <p:cNvPr id="4" name="Title 3"/>
          <p:cNvSpPr>
            <a:spLocks noGrp="1"/>
          </p:cNvSpPr>
          <p:nvPr>
            <p:ph type="ctrTitle"/>
          </p:nvPr>
        </p:nvSpPr>
        <p:spPr/>
        <p:txBody>
          <a:bodyPr/>
          <a:lstStyle/>
          <a:p>
            <a:r>
              <a:rPr lang="en-US" dirty="0"/>
              <a:t>Chapter 9: </a:t>
            </a:r>
            <a:r>
              <a:rPr lang="en-GB" dirty="0"/>
              <a:t>Social Accounting and Third Sector Organisations</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374C81"/>
                </a:solidFill>
              </a:rPr>
              <a:t>Reporting practices and governing challenges </a:t>
            </a:r>
            <a:br>
              <a:rPr lang="en-US" sz="3200" dirty="0">
                <a:solidFill>
                  <a:srgbClr val="374C81"/>
                </a:solidFill>
              </a:rPr>
            </a:br>
            <a:r>
              <a:rPr lang="en-US" sz="3200" dirty="0">
                <a:solidFill>
                  <a:srgbClr val="374C81"/>
                </a:solidFill>
              </a:rPr>
              <a:t>in Third Sector Organizations</a:t>
            </a:r>
            <a:endParaRPr lang="en-US" dirty="0"/>
          </a:p>
        </p:txBody>
      </p:sp>
      <p:sp>
        <p:nvSpPr>
          <p:cNvPr id="3" name="Content Placeholder 2"/>
          <p:cNvSpPr>
            <a:spLocks noGrp="1"/>
          </p:cNvSpPr>
          <p:nvPr>
            <p:ph idx="1"/>
          </p:nvPr>
        </p:nvSpPr>
        <p:spPr/>
        <p:txBody>
          <a:bodyPr anchor="ctr">
            <a:normAutofit fontScale="92500"/>
          </a:bodyPr>
          <a:lstStyle/>
          <a:p>
            <a:pPr>
              <a:lnSpc>
                <a:spcPct val="150000"/>
              </a:lnSpc>
            </a:pPr>
            <a:r>
              <a:rPr lang="en-US" dirty="0"/>
              <a:t>Financial accounts are prepared on the basis of accrual accounting. </a:t>
            </a:r>
          </a:p>
          <a:p>
            <a:pPr>
              <a:lnSpc>
                <a:spcPct val="150000"/>
              </a:lnSpc>
            </a:pPr>
            <a:r>
              <a:rPr lang="en-US" dirty="0"/>
              <a:t>Audited financial statements</a:t>
            </a:r>
          </a:p>
          <a:p>
            <a:pPr lvl="1">
              <a:lnSpc>
                <a:spcPct val="150000"/>
              </a:lnSpc>
            </a:pPr>
            <a:r>
              <a:rPr lang="en-GB" dirty="0"/>
              <a:t>Statements of financial activities, </a:t>
            </a:r>
          </a:p>
          <a:p>
            <a:pPr lvl="1">
              <a:lnSpc>
                <a:spcPct val="150000"/>
              </a:lnSpc>
            </a:pPr>
            <a:r>
              <a:rPr lang="en-GB" dirty="0"/>
              <a:t>Balance sheet,</a:t>
            </a:r>
          </a:p>
          <a:p>
            <a:pPr lvl="1">
              <a:lnSpc>
                <a:spcPct val="150000"/>
              </a:lnSpc>
            </a:pPr>
            <a:r>
              <a:rPr lang="en-GB" dirty="0"/>
              <a:t>Cash flow statement,</a:t>
            </a:r>
          </a:p>
          <a:p>
            <a:pPr lvl="1">
              <a:lnSpc>
                <a:spcPct val="150000"/>
              </a:lnSpc>
            </a:pPr>
            <a:r>
              <a:rPr lang="en-GB" dirty="0"/>
              <a:t>Notes to the accounts,</a:t>
            </a:r>
          </a:p>
          <a:p>
            <a:pPr lvl="1">
              <a:lnSpc>
                <a:spcPct val="150000"/>
              </a:lnSpc>
            </a:pPr>
            <a:r>
              <a:rPr lang="en-GB" dirty="0"/>
              <a:t>Annual report.</a:t>
            </a:r>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10</a:t>
            </a:fld>
            <a:endParaRPr lang="en-US"/>
          </a:p>
        </p:txBody>
      </p:sp>
    </p:spTree>
    <p:extLst>
      <p:ext uri="{BB962C8B-B14F-4D97-AF65-F5344CB8AC3E}">
        <p14:creationId xmlns:p14="http://schemas.microsoft.com/office/powerpoint/2010/main" val="257254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374C81"/>
                </a:solidFill>
              </a:rPr>
              <a:t>Reporting practices and governing challenges </a:t>
            </a:r>
            <a:br>
              <a:rPr lang="en-US" sz="3200" dirty="0">
                <a:solidFill>
                  <a:srgbClr val="374C81"/>
                </a:solidFill>
              </a:rPr>
            </a:br>
            <a:r>
              <a:rPr lang="en-US" sz="3200" dirty="0">
                <a:solidFill>
                  <a:srgbClr val="374C81"/>
                </a:solidFill>
              </a:rPr>
              <a:t>in Third Sector Organizations</a:t>
            </a:r>
            <a:endParaRPr lang="en-US" dirty="0"/>
          </a:p>
        </p:txBody>
      </p:sp>
      <p:sp>
        <p:nvSpPr>
          <p:cNvPr id="3" name="Content Placeholder 2"/>
          <p:cNvSpPr>
            <a:spLocks noGrp="1"/>
          </p:cNvSpPr>
          <p:nvPr>
            <p:ph idx="1"/>
          </p:nvPr>
        </p:nvSpPr>
        <p:spPr/>
        <p:txBody>
          <a:bodyPr anchor="ctr">
            <a:normAutofit lnSpcReduction="10000"/>
          </a:bodyPr>
          <a:lstStyle/>
          <a:p>
            <a:pPr>
              <a:lnSpc>
                <a:spcPct val="150000"/>
              </a:lnSpc>
            </a:pPr>
            <a:r>
              <a:rPr lang="en-US" dirty="0"/>
              <a:t>Reporting challenges</a:t>
            </a:r>
          </a:p>
          <a:p>
            <a:pPr lvl="1">
              <a:lnSpc>
                <a:spcPct val="150000"/>
              </a:lnSpc>
            </a:pPr>
            <a:r>
              <a:rPr lang="en-US" dirty="0"/>
              <a:t>Small charities. </a:t>
            </a:r>
          </a:p>
          <a:p>
            <a:pPr lvl="2">
              <a:lnSpc>
                <a:spcPct val="150000"/>
              </a:lnSpc>
            </a:pPr>
            <a:r>
              <a:rPr lang="en-GB" dirty="0"/>
              <a:t>Tend not to meet the </a:t>
            </a:r>
            <a:r>
              <a:rPr lang="en-GB" b="1" dirty="0"/>
              <a:t>minimum</a:t>
            </a:r>
            <a:r>
              <a:rPr lang="en-GB" dirty="0"/>
              <a:t> reporting standards.</a:t>
            </a:r>
          </a:p>
          <a:p>
            <a:pPr lvl="1">
              <a:lnSpc>
                <a:spcPct val="150000"/>
              </a:lnSpc>
            </a:pPr>
            <a:r>
              <a:rPr lang="en-GB" dirty="0"/>
              <a:t>Large charities.</a:t>
            </a:r>
          </a:p>
          <a:p>
            <a:pPr lvl="2">
              <a:lnSpc>
                <a:spcPct val="150000"/>
              </a:lnSpc>
            </a:pPr>
            <a:r>
              <a:rPr lang="en-GB" dirty="0"/>
              <a:t>Financial reports </a:t>
            </a:r>
            <a:r>
              <a:rPr lang="en-GB" b="1" dirty="0"/>
              <a:t>meet</a:t>
            </a:r>
            <a:r>
              <a:rPr lang="en-GB" dirty="0"/>
              <a:t> regulatory standards.</a:t>
            </a:r>
          </a:p>
          <a:p>
            <a:pPr lvl="2">
              <a:lnSpc>
                <a:spcPct val="150000"/>
              </a:lnSpc>
            </a:pPr>
            <a:r>
              <a:rPr lang="en-GB" dirty="0"/>
              <a:t>Financial reports are regularly </a:t>
            </a:r>
            <a:r>
              <a:rPr lang="en-GB" b="1" dirty="0"/>
              <a:t>examined</a:t>
            </a:r>
            <a:r>
              <a:rPr lang="en-GB" dirty="0"/>
              <a:t> or </a:t>
            </a:r>
            <a:r>
              <a:rPr lang="en-GB" b="1" dirty="0"/>
              <a:t>audited</a:t>
            </a:r>
            <a:r>
              <a:rPr lang="en-GB" dirty="0"/>
              <a:t> by independent bodies.</a:t>
            </a:r>
            <a:endParaRPr lang="en-US" dirty="0"/>
          </a:p>
          <a:p>
            <a:pPr lvl="2">
              <a:lnSpc>
                <a:spcPct val="150000"/>
              </a:lnSpc>
            </a:pPr>
            <a:r>
              <a:rPr lang="en-GB" b="1" dirty="0"/>
              <a:t>However</a:t>
            </a:r>
            <a:r>
              <a:rPr lang="en-GB" dirty="0"/>
              <a:t>, they </a:t>
            </a:r>
            <a:r>
              <a:rPr lang="en-GB" b="1" dirty="0"/>
              <a:t>fail</a:t>
            </a:r>
            <a:r>
              <a:rPr lang="en-GB" dirty="0"/>
              <a:t> to make apparent and disclose evidence on how the activities performed </a:t>
            </a:r>
            <a:r>
              <a:rPr lang="en-GB" u="sng" dirty="0"/>
              <a:t>made a difference to their beneficiaries</a:t>
            </a:r>
            <a:r>
              <a:rPr lang="en-GB" dirty="0"/>
              <a:t>.</a:t>
            </a:r>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11</a:t>
            </a:fld>
            <a:endParaRPr lang="en-US"/>
          </a:p>
        </p:txBody>
      </p:sp>
    </p:spTree>
    <p:extLst>
      <p:ext uri="{BB962C8B-B14F-4D97-AF65-F5344CB8AC3E}">
        <p14:creationId xmlns:p14="http://schemas.microsoft.com/office/powerpoint/2010/main" val="162239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03808"/>
            <a:ext cx="10157354" cy="1397000"/>
          </a:xfrm>
        </p:spPr>
        <p:txBody>
          <a:bodyPr/>
          <a:lstStyle/>
          <a:p>
            <a:r>
              <a:rPr lang="en-US" sz="3200" dirty="0">
                <a:solidFill>
                  <a:srgbClr val="374C81"/>
                </a:solidFill>
              </a:rPr>
              <a:t>Reporting practices and governing challenges </a:t>
            </a:r>
            <a:br>
              <a:rPr lang="en-US" sz="3200" dirty="0">
                <a:solidFill>
                  <a:srgbClr val="374C81"/>
                </a:solidFill>
              </a:rPr>
            </a:br>
            <a:r>
              <a:rPr lang="en-US" sz="3200" dirty="0">
                <a:solidFill>
                  <a:srgbClr val="374C81"/>
                </a:solidFill>
              </a:rPr>
              <a:t>in Third Sector Organizations</a:t>
            </a:r>
            <a:endParaRPr lang="en-US" dirty="0"/>
          </a:p>
        </p:txBody>
      </p:sp>
      <p:sp>
        <p:nvSpPr>
          <p:cNvPr id="3" name="Content Placeholder 2"/>
          <p:cNvSpPr>
            <a:spLocks noGrp="1"/>
          </p:cNvSpPr>
          <p:nvPr>
            <p:ph idx="1"/>
          </p:nvPr>
        </p:nvSpPr>
        <p:spPr>
          <a:xfrm>
            <a:off x="333772" y="1981944"/>
            <a:ext cx="5985215" cy="4183360"/>
          </a:xfrm>
        </p:spPr>
        <p:txBody>
          <a:bodyPr anchor="ctr"/>
          <a:lstStyle/>
          <a:p>
            <a:pPr>
              <a:lnSpc>
                <a:spcPct val="150000"/>
              </a:lnSpc>
            </a:pPr>
            <a:r>
              <a:rPr lang="en-US" dirty="0"/>
              <a:t>Management challenges</a:t>
            </a:r>
          </a:p>
          <a:p>
            <a:pPr lvl="1">
              <a:lnSpc>
                <a:spcPct val="150000"/>
              </a:lnSpc>
            </a:pPr>
            <a:r>
              <a:rPr lang="en-US" b="1" dirty="0"/>
              <a:t>Poor</a:t>
            </a:r>
            <a:r>
              <a:rPr lang="en-US" dirty="0"/>
              <a:t> management,</a:t>
            </a:r>
          </a:p>
          <a:p>
            <a:pPr lvl="1">
              <a:lnSpc>
                <a:spcPct val="150000"/>
              </a:lnSpc>
            </a:pPr>
            <a:r>
              <a:rPr lang="en-GB" b="1" dirty="0"/>
              <a:t>Absence</a:t>
            </a:r>
            <a:r>
              <a:rPr lang="en-GB" dirty="0"/>
              <a:t> of professionalism,</a:t>
            </a:r>
            <a:endParaRPr lang="en-US" dirty="0"/>
          </a:p>
          <a:p>
            <a:pPr lvl="1">
              <a:lnSpc>
                <a:spcPct val="150000"/>
              </a:lnSpc>
            </a:pPr>
            <a:r>
              <a:rPr lang="en-GB" b="1" dirty="0"/>
              <a:t>Few</a:t>
            </a:r>
            <a:r>
              <a:rPr lang="en-GB" dirty="0"/>
              <a:t> efficiency measurements,</a:t>
            </a:r>
          </a:p>
          <a:p>
            <a:pPr lvl="1">
              <a:lnSpc>
                <a:spcPct val="150000"/>
              </a:lnSpc>
            </a:pPr>
            <a:r>
              <a:rPr lang="en-GB" b="1" dirty="0"/>
              <a:t>Lack</a:t>
            </a:r>
            <a:r>
              <a:rPr lang="en-GB" dirty="0"/>
              <a:t> of effective accounting practices that would </a:t>
            </a:r>
            <a:r>
              <a:rPr lang="en-GB" b="1" dirty="0"/>
              <a:t>enhance</a:t>
            </a:r>
            <a:r>
              <a:rPr lang="en-GB" dirty="0"/>
              <a:t> both accountability and transparency.</a:t>
            </a:r>
          </a:p>
        </p:txBody>
      </p:sp>
      <p:sp>
        <p:nvSpPr>
          <p:cNvPr id="4" name="Slide Number Placeholder 3"/>
          <p:cNvSpPr>
            <a:spLocks noGrp="1"/>
          </p:cNvSpPr>
          <p:nvPr>
            <p:ph type="sldNum" sz="quarter" idx="12"/>
          </p:nvPr>
        </p:nvSpPr>
        <p:spPr/>
        <p:txBody>
          <a:bodyPr/>
          <a:lstStyle/>
          <a:p>
            <a:fld id="{DA60BA0E-20D0-4E7C-B286-26C960A6788F}" type="slidenum">
              <a:rPr lang="en-US" smtClean="0"/>
              <a:t>12</a:t>
            </a:fld>
            <a:endParaRPr lang="en-US"/>
          </a:p>
        </p:txBody>
      </p:sp>
      <p:pic>
        <p:nvPicPr>
          <p:cNvPr id="5126" name="Picture 6" descr="Image result for NGOs criticism">
            <a:extLst>
              <a:ext uri="{FF2B5EF4-FFF2-40B4-BE49-F238E27FC236}">
                <a16:creationId xmlns:a16="http://schemas.microsoft.com/office/drawing/2014/main" id="{6D48A21E-E4B6-4B70-B7CC-1BB2A3F3C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1981944"/>
            <a:ext cx="5760639" cy="432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03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374C81"/>
                </a:solidFill>
              </a:rPr>
              <a:t>Reporting practices and governing challenges </a:t>
            </a:r>
            <a:br>
              <a:rPr lang="en-US" sz="3200" dirty="0">
                <a:solidFill>
                  <a:srgbClr val="374C81"/>
                </a:solidFill>
              </a:rPr>
            </a:br>
            <a:r>
              <a:rPr lang="en-US" sz="3200" dirty="0">
                <a:solidFill>
                  <a:srgbClr val="374C81"/>
                </a:solidFill>
              </a:rPr>
              <a:t>in Third Sector Organizations</a:t>
            </a:r>
            <a:endParaRPr lang="en-US" dirty="0"/>
          </a:p>
        </p:txBody>
      </p:sp>
      <p:sp>
        <p:nvSpPr>
          <p:cNvPr id="3" name="Content Placeholder 2"/>
          <p:cNvSpPr>
            <a:spLocks noGrp="1"/>
          </p:cNvSpPr>
          <p:nvPr>
            <p:ph idx="1"/>
          </p:nvPr>
        </p:nvSpPr>
        <p:spPr/>
        <p:txBody>
          <a:bodyPr anchor="ctr"/>
          <a:lstStyle/>
          <a:p>
            <a:pPr>
              <a:lnSpc>
                <a:spcPct val="150000"/>
              </a:lnSpc>
            </a:pPr>
            <a:r>
              <a:rPr lang="en-US" dirty="0"/>
              <a:t>Overhead Myth</a:t>
            </a:r>
          </a:p>
          <a:p>
            <a:pPr lvl="1">
              <a:lnSpc>
                <a:spcPct val="150000"/>
              </a:lnSpc>
            </a:pPr>
            <a:r>
              <a:rPr lang="en-GB" dirty="0"/>
              <a:t>Non-profits and charities are mission and value driven organizations; </a:t>
            </a:r>
            <a:br>
              <a:rPr lang="en-GB" dirty="0"/>
            </a:br>
            <a:r>
              <a:rPr lang="en-GB" dirty="0"/>
              <a:t>their existence and funding are based on relationships built upon trust and in association with donors who will respond negatively when organizational resources are spent on salaries and administrative expenses.  </a:t>
            </a:r>
            <a:endParaRPr lang="en-US" dirty="0"/>
          </a:p>
          <a:p>
            <a:pPr lvl="1">
              <a:lnSpc>
                <a:spcPct val="150000"/>
              </a:lnSpc>
            </a:pPr>
            <a:r>
              <a:rPr lang="en-US" dirty="0"/>
              <a:t>Donors tend to criticize overhead spending and reward charities with minimal overhead costs.</a:t>
            </a:r>
          </a:p>
        </p:txBody>
      </p:sp>
      <p:sp>
        <p:nvSpPr>
          <p:cNvPr id="4" name="Slide Number Placeholder 3"/>
          <p:cNvSpPr>
            <a:spLocks noGrp="1"/>
          </p:cNvSpPr>
          <p:nvPr>
            <p:ph type="sldNum" sz="quarter" idx="12"/>
          </p:nvPr>
        </p:nvSpPr>
        <p:spPr/>
        <p:txBody>
          <a:bodyPr/>
          <a:lstStyle/>
          <a:p>
            <a:fld id="{DA60BA0E-20D0-4E7C-B286-26C960A6788F}" type="slidenum">
              <a:rPr lang="en-US" smtClean="0"/>
              <a:t>13</a:t>
            </a:fld>
            <a:endParaRPr lang="en-US"/>
          </a:p>
        </p:txBody>
      </p:sp>
    </p:spTree>
    <p:extLst>
      <p:ext uri="{BB962C8B-B14F-4D97-AF65-F5344CB8AC3E}">
        <p14:creationId xmlns:p14="http://schemas.microsoft.com/office/powerpoint/2010/main" val="182852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374C81"/>
                </a:solidFill>
              </a:rPr>
              <a:t>Reporting practices and governing challenges </a:t>
            </a:r>
            <a:br>
              <a:rPr lang="en-US" sz="3200" dirty="0">
                <a:solidFill>
                  <a:srgbClr val="374C81"/>
                </a:solidFill>
              </a:rPr>
            </a:br>
            <a:r>
              <a:rPr lang="en-US" sz="3200" dirty="0">
                <a:solidFill>
                  <a:srgbClr val="374C81"/>
                </a:solidFill>
              </a:rPr>
              <a:t>in Third Sector Organizations</a:t>
            </a:r>
            <a:endParaRPr lang="en-US" dirty="0"/>
          </a:p>
        </p:txBody>
      </p:sp>
      <p:sp>
        <p:nvSpPr>
          <p:cNvPr id="3" name="Content Placeholder 2"/>
          <p:cNvSpPr>
            <a:spLocks noGrp="1"/>
          </p:cNvSpPr>
          <p:nvPr>
            <p:ph idx="1"/>
          </p:nvPr>
        </p:nvSpPr>
        <p:spPr>
          <a:xfrm>
            <a:off x="477788" y="1772816"/>
            <a:ext cx="6408712" cy="4470400"/>
          </a:xfrm>
        </p:spPr>
        <p:txBody>
          <a:bodyPr anchor="ctr">
            <a:normAutofit/>
          </a:bodyPr>
          <a:lstStyle/>
          <a:p>
            <a:pPr>
              <a:lnSpc>
                <a:spcPct val="150000"/>
              </a:lnSpc>
            </a:pPr>
            <a:r>
              <a:rPr lang="en-US" dirty="0"/>
              <a:t>Overhead Myth (cont.)</a:t>
            </a:r>
          </a:p>
          <a:p>
            <a:pPr lvl="1">
              <a:lnSpc>
                <a:spcPct val="150000"/>
              </a:lnSpc>
            </a:pPr>
            <a:r>
              <a:rPr lang="en-US" dirty="0"/>
              <a:t>The percentage of charities’ overhead expenses to fundraising activities, is considered by donors as a key indicator of how effective a nonprofit organization uses the cash raised from donations. </a:t>
            </a:r>
          </a:p>
          <a:p>
            <a:pPr lvl="1">
              <a:lnSpc>
                <a:spcPct val="150000"/>
              </a:lnSpc>
            </a:pPr>
            <a:r>
              <a:rPr lang="en-US" dirty="0"/>
              <a:t>Poor accountability and control are attributed to higher overhead costs.</a:t>
            </a:r>
          </a:p>
        </p:txBody>
      </p:sp>
      <p:sp>
        <p:nvSpPr>
          <p:cNvPr id="4" name="Slide Number Placeholder 3"/>
          <p:cNvSpPr>
            <a:spLocks noGrp="1"/>
          </p:cNvSpPr>
          <p:nvPr>
            <p:ph type="sldNum" sz="quarter" idx="12"/>
          </p:nvPr>
        </p:nvSpPr>
        <p:spPr/>
        <p:txBody>
          <a:bodyPr/>
          <a:lstStyle/>
          <a:p>
            <a:fld id="{DA60BA0E-20D0-4E7C-B286-26C960A6788F}" type="slidenum">
              <a:rPr lang="en-US" smtClean="0"/>
              <a:t>14</a:t>
            </a:fld>
            <a:endParaRPr lang="en-US"/>
          </a:p>
        </p:txBody>
      </p:sp>
      <p:pic>
        <p:nvPicPr>
          <p:cNvPr id="7170" name="Picture 2" descr="Image result for Nonprofit Starvation Cycle">
            <a:extLst>
              <a:ext uri="{FF2B5EF4-FFF2-40B4-BE49-F238E27FC236}">
                <a16:creationId xmlns:a16="http://schemas.microsoft.com/office/drawing/2014/main" id="{4962E93E-3B9E-478C-A9C6-86E895A23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00" y="2427443"/>
            <a:ext cx="4896544" cy="308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374C81"/>
                </a:solidFill>
              </a:rPr>
              <a:t>Reporting practices and governing challenges </a:t>
            </a:r>
            <a:br>
              <a:rPr lang="en-US" sz="3200" dirty="0">
                <a:solidFill>
                  <a:srgbClr val="374C81"/>
                </a:solidFill>
              </a:rPr>
            </a:br>
            <a:r>
              <a:rPr lang="en-US" sz="3200" dirty="0">
                <a:solidFill>
                  <a:srgbClr val="374C81"/>
                </a:solidFill>
              </a:rPr>
              <a:t>in Third Sector Organizations</a:t>
            </a:r>
            <a:endParaRPr lang="en-US" dirty="0"/>
          </a:p>
        </p:txBody>
      </p:sp>
      <p:sp>
        <p:nvSpPr>
          <p:cNvPr id="3" name="Content Placeholder 2"/>
          <p:cNvSpPr>
            <a:spLocks noGrp="1"/>
          </p:cNvSpPr>
          <p:nvPr>
            <p:ph idx="1"/>
          </p:nvPr>
        </p:nvSpPr>
        <p:spPr/>
        <p:txBody>
          <a:bodyPr anchor="ctr"/>
          <a:lstStyle/>
          <a:p>
            <a:pPr>
              <a:lnSpc>
                <a:spcPct val="150000"/>
              </a:lnSpc>
            </a:pPr>
            <a:r>
              <a:rPr lang="en-US" dirty="0"/>
              <a:t>Overhead Myth (cont.)</a:t>
            </a:r>
          </a:p>
          <a:p>
            <a:pPr lvl="1">
              <a:lnSpc>
                <a:spcPct val="150000"/>
              </a:lnSpc>
            </a:pPr>
            <a:r>
              <a:rPr lang="en-US" dirty="0"/>
              <a:t>The validity of using solely financial measurements in evaluating the performance of TSOs in delivering their objectives have been challenged.</a:t>
            </a:r>
          </a:p>
          <a:p>
            <a:pPr lvl="1">
              <a:lnSpc>
                <a:spcPct val="150000"/>
              </a:lnSpc>
            </a:pPr>
            <a:r>
              <a:rPr lang="en-US" dirty="0"/>
              <a:t>Underinvestment in infrastructure may result in lower operating standards, serving fewer beneficiaries by sustaining a smaller network and collecting fewer grants by not being able to identify potential donors.</a:t>
            </a:r>
          </a:p>
        </p:txBody>
      </p:sp>
      <p:sp>
        <p:nvSpPr>
          <p:cNvPr id="4" name="Slide Number Placeholder 3"/>
          <p:cNvSpPr>
            <a:spLocks noGrp="1"/>
          </p:cNvSpPr>
          <p:nvPr>
            <p:ph type="sldNum" sz="quarter" idx="12"/>
          </p:nvPr>
        </p:nvSpPr>
        <p:spPr/>
        <p:txBody>
          <a:bodyPr/>
          <a:lstStyle/>
          <a:p>
            <a:fld id="{DA60BA0E-20D0-4E7C-B286-26C960A6788F}" type="slidenum">
              <a:rPr lang="en-US" smtClean="0"/>
              <a:t>15</a:t>
            </a:fld>
            <a:endParaRPr lang="en-US"/>
          </a:p>
        </p:txBody>
      </p:sp>
    </p:spTree>
    <p:extLst>
      <p:ext uri="{BB962C8B-B14F-4D97-AF65-F5344CB8AC3E}">
        <p14:creationId xmlns:p14="http://schemas.microsoft.com/office/powerpoint/2010/main" val="131112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99392"/>
            <a:ext cx="10940891" cy="1397000"/>
          </a:xfrm>
        </p:spPr>
        <p:txBody>
          <a:bodyPr/>
          <a:lstStyle/>
          <a:p>
            <a:r>
              <a:rPr lang="en-US" sz="3200" dirty="0">
                <a:solidFill>
                  <a:srgbClr val="374C81"/>
                </a:solidFill>
              </a:rPr>
              <a:t>Reporting practices and governing challenges </a:t>
            </a:r>
            <a:br>
              <a:rPr lang="en-US" sz="3200" dirty="0">
                <a:solidFill>
                  <a:srgbClr val="374C81"/>
                </a:solidFill>
              </a:rPr>
            </a:br>
            <a:r>
              <a:rPr lang="en-US" sz="3200" dirty="0">
                <a:solidFill>
                  <a:srgbClr val="374C81"/>
                </a:solidFill>
              </a:rPr>
              <a:t>in Third Sector Organizations</a:t>
            </a:r>
            <a:endParaRPr lang="en-US" dirty="0"/>
          </a:p>
        </p:txBody>
      </p:sp>
      <p:sp>
        <p:nvSpPr>
          <p:cNvPr id="3" name="Content Placeholder 2"/>
          <p:cNvSpPr>
            <a:spLocks noGrp="1"/>
          </p:cNvSpPr>
          <p:nvPr>
            <p:ph idx="1"/>
          </p:nvPr>
        </p:nvSpPr>
        <p:spPr>
          <a:xfrm>
            <a:off x="333772" y="1844824"/>
            <a:ext cx="7560840" cy="4470400"/>
          </a:xfrm>
        </p:spPr>
        <p:txBody>
          <a:bodyPr anchor="ctr">
            <a:noAutofit/>
          </a:bodyPr>
          <a:lstStyle/>
          <a:p>
            <a:pPr>
              <a:lnSpc>
                <a:spcPct val="150000"/>
              </a:lnSpc>
            </a:pPr>
            <a:r>
              <a:rPr lang="en-US" sz="2200" dirty="0"/>
              <a:t>Nonprofit Starvation Cycle</a:t>
            </a:r>
          </a:p>
          <a:p>
            <a:pPr lvl="1">
              <a:lnSpc>
                <a:spcPct val="150000"/>
              </a:lnSpc>
            </a:pPr>
            <a:r>
              <a:rPr lang="en-US" sz="2200" dirty="0"/>
              <a:t>The term used to describe a vicious cycle of persistent underfunding of overhead costs, with the outcome of donors’ unrealistic expectations of civil organizations to deliver more with less.</a:t>
            </a:r>
          </a:p>
          <a:p>
            <a:pPr lvl="1">
              <a:lnSpc>
                <a:spcPct val="150000"/>
              </a:lnSpc>
            </a:pPr>
            <a:r>
              <a:rPr lang="en-US" sz="2200" dirty="0"/>
              <a:t>This predictable cycle ignores the fact that some overhead expenses are necessary and good for the organization and should, in fact, be seen as an investment in effective program delivery. </a:t>
            </a:r>
          </a:p>
        </p:txBody>
      </p:sp>
      <p:sp>
        <p:nvSpPr>
          <p:cNvPr id="4" name="Slide Number Placeholder 3"/>
          <p:cNvSpPr>
            <a:spLocks noGrp="1"/>
          </p:cNvSpPr>
          <p:nvPr>
            <p:ph type="sldNum" sz="quarter" idx="12"/>
          </p:nvPr>
        </p:nvSpPr>
        <p:spPr/>
        <p:txBody>
          <a:bodyPr/>
          <a:lstStyle/>
          <a:p>
            <a:fld id="{DA60BA0E-20D0-4E7C-B286-26C960A6788F}" type="slidenum">
              <a:rPr lang="en-US" smtClean="0"/>
              <a:t>16</a:t>
            </a:fld>
            <a:endParaRPr lang="en-US"/>
          </a:p>
        </p:txBody>
      </p:sp>
      <p:pic>
        <p:nvPicPr>
          <p:cNvPr id="6146" name="Picture 2" descr="Image result for Nonprofit Starvation Cycle">
            <a:extLst>
              <a:ext uri="{FF2B5EF4-FFF2-40B4-BE49-F238E27FC236}">
                <a16:creationId xmlns:a16="http://schemas.microsoft.com/office/drawing/2014/main" id="{25DF518A-BB54-4C02-B5D5-01E4685EA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612" y="2132856"/>
            <a:ext cx="3914594" cy="391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70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76200"/>
            <a:ext cx="10652859" cy="1397000"/>
          </a:xfrm>
        </p:spPr>
        <p:txBody>
          <a:bodyPr/>
          <a:lstStyle/>
          <a:p>
            <a:r>
              <a:rPr lang="en-US" dirty="0"/>
              <a:t>Governing Practices in </a:t>
            </a:r>
            <a:br>
              <a:rPr lang="en-US" dirty="0"/>
            </a:br>
            <a:r>
              <a:rPr lang="en-US" dirty="0"/>
              <a:t>Third Sector Organizations</a:t>
            </a:r>
          </a:p>
        </p:txBody>
      </p:sp>
      <p:sp>
        <p:nvSpPr>
          <p:cNvPr id="3" name="Content Placeholder 2"/>
          <p:cNvSpPr>
            <a:spLocks noGrp="1"/>
          </p:cNvSpPr>
          <p:nvPr>
            <p:ph idx="1"/>
          </p:nvPr>
        </p:nvSpPr>
        <p:spPr>
          <a:xfrm>
            <a:off x="477788" y="1838920"/>
            <a:ext cx="11161240" cy="4470400"/>
          </a:xfrm>
        </p:spPr>
        <p:txBody>
          <a:bodyPr anchor="ctr">
            <a:noAutofit/>
          </a:bodyPr>
          <a:lstStyle/>
          <a:p>
            <a:pPr algn="just">
              <a:lnSpc>
                <a:spcPct val="150000"/>
              </a:lnSpc>
            </a:pPr>
            <a:r>
              <a:rPr lang="en-US" sz="2200" dirty="0"/>
              <a:t>The pressure exercised by funding institutions, including government agencies, donors and foundations on the TSOs to conform to the expectations for lower overhead expenses indicates conflicts of interest between principals and agents. </a:t>
            </a:r>
          </a:p>
          <a:p>
            <a:pPr algn="just">
              <a:lnSpc>
                <a:spcPct val="150000"/>
              </a:lnSpc>
            </a:pPr>
            <a:r>
              <a:rPr lang="en-US" sz="2200" dirty="0"/>
              <a:t>This principal-agent relationship may concern the interaction between trustees and managers or the interaction between donors and trustees.</a:t>
            </a:r>
          </a:p>
          <a:p>
            <a:pPr algn="just">
              <a:lnSpc>
                <a:spcPct val="150000"/>
              </a:lnSpc>
            </a:pPr>
            <a:r>
              <a:rPr lang="en-US" sz="2200" dirty="0"/>
              <a:t>Agents have been assigned the responsibility of managing transparency and the effective management of funds that civil organizations raise.</a:t>
            </a:r>
          </a:p>
        </p:txBody>
      </p:sp>
      <p:sp>
        <p:nvSpPr>
          <p:cNvPr id="4" name="Slide Number Placeholder 3"/>
          <p:cNvSpPr>
            <a:spLocks noGrp="1"/>
          </p:cNvSpPr>
          <p:nvPr>
            <p:ph type="sldNum" sz="quarter" idx="12"/>
          </p:nvPr>
        </p:nvSpPr>
        <p:spPr/>
        <p:txBody>
          <a:bodyPr/>
          <a:lstStyle/>
          <a:p>
            <a:fld id="{DA60BA0E-20D0-4E7C-B286-26C960A6788F}" type="slidenum">
              <a:rPr lang="en-US" smtClean="0"/>
              <a:t>17</a:t>
            </a:fld>
            <a:endParaRPr lang="en-US"/>
          </a:p>
        </p:txBody>
      </p:sp>
    </p:spTree>
    <p:extLst>
      <p:ext uri="{BB962C8B-B14F-4D97-AF65-F5344CB8AC3E}">
        <p14:creationId xmlns:p14="http://schemas.microsoft.com/office/powerpoint/2010/main" val="401163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31800"/>
            <a:ext cx="10461863" cy="1397000"/>
          </a:xfrm>
        </p:spPr>
        <p:txBody>
          <a:bodyPr/>
          <a:lstStyle/>
          <a:p>
            <a:r>
              <a:rPr lang="en-US" dirty="0"/>
              <a:t>Governing Practices in </a:t>
            </a:r>
            <a:br>
              <a:rPr lang="en-US" dirty="0"/>
            </a:br>
            <a:r>
              <a:rPr lang="en-US" dirty="0"/>
              <a:t>Third Sector Organizations</a:t>
            </a:r>
          </a:p>
        </p:txBody>
      </p:sp>
      <p:sp>
        <p:nvSpPr>
          <p:cNvPr id="3" name="Content Placeholder 2"/>
          <p:cNvSpPr>
            <a:spLocks noGrp="1"/>
          </p:cNvSpPr>
          <p:nvPr>
            <p:ph idx="1"/>
          </p:nvPr>
        </p:nvSpPr>
        <p:spPr>
          <a:xfrm>
            <a:off x="765820" y="1701800"/>
            <a:ext cx="10508843" cy="4470400"/>
          </a:xfrm>
        </p:spPr>
        <p:txBody>
          <a:bodyPr anchor="ctr"/>
          <a:lstStyle/>
          <a:p>
            <a:pPr>
              <a:lnSpc>
                <a:spcPct val="150000"/>
              </a:lnSpc>
            </a:pPr>
            <a:r>
              <a:rPr lang="en-US" dirty="0"/>
              <a:t>From an agency theory perspective, the prioritization of financial metrics in measuring performance indicates the effort of principals-donors to keep agent-managers/trustees accountable for meeting the mission and scope of the charity.</a:t>
            </a:r>
          </a:p>
          <a:p>
            <a:pPr>
              <a:lnSpc>
                <a:spcPct val="150000"/>
              </a:lnSpc>
            </a:pPr>
            <a:r>
              <a:rPr lang="en-US" dirty="0"/>
              <a:t>Financial metrics employed for making the use of donations transparent and enhancing the trust of donors on the way charities raise and use funds. </a:t>
            </a:r>
          </a:p>
        </p:txBody>
      </p:sp>
      <p:sp>
        <p:nvSpPr>
          <p:cNvPr id="4" name="Slide Number Placeholder 3"/>
          <p:cNvSpPr>
            <a:spLocks noGrp="1"/>
          </p:cNvSpPr>
          <p:nvPr>
            <p:ph type="sldNum" sz="quarter" idx="12"/>
          </p:nvPr>
        </p:nvSpPr>
        <p:spPr/>
        <p:txBody>
          <a:bodyPr/>
          <a:lstStyle/>
          <a:p>
            <a:fld id="{DA60BA0E-20D0-4E7C-B286-26C960A6788F}" type="slidenum">
              <a:rPr lang="en-US" smtClean="0"/>
              <a:t>18</a:t>
            </a:fld>
            <a:endParaRPr lang="en-US"/>
          </a:p>
        </p:txBody>
      </p:sp>
    </p:spTree>
    <p:extLst>
      <p:ext uri="{BB962C8B-B14F-4D97-AF65-F5344CB8AC3E}">
        <p14:creationId xmlns:p14="http://schemas.microsoft.com/office/powerpoint/2010/main" val="149278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663848"/>
            <a:ext cx="10157354" cy="1397000"/>
          </a:xfrm>
        </p:spPr>
        <p:txBody>
          <a:bodyPr/>
          <a:lstStyle/>
          <a:p>
            <a:r>
              <a:rPr lang="en-US" dirty="0">
                <a:solidFill>
                  <a:srgbClr val="374C81"/>
                </a:solidFill>
              </a:rPr>
              <a:t>Governing Practices in </a:t>
            </a:r>
            <a:br>
              <a:rPr lang="en-US" dirty="0">
                <a:solidFill>
                  <a:srgbClr val="374C81"/>
                </a:solidFill>
              </a:rPr>
            </a:br>
            <a:r>
              <a:rPr lang="en-US" dirty="0">
                <a:solidFill>
                  <a:srgbClr val="374C81"/>
                </a:solidFill>
              </a:rPr>
              <a:t>Third Sector Organizations</a:t>
            </a:r>
            <a:endParaRPr lang="en-US" dirty="0"/>
          </a:p>
        </p:txBody>
      </p:sp>
      <p:sp>
        <p:nvSpPr>
          <p:cNvPr id="3" name="Content Placeholder 2"/>
          <p:cNvSpPr>
            <a:spLocks noGrp="1"/>
          </p:cNvSpPr>
          <p:nvPr>
            <p:ph idx="1"/>
          </p:nvPr>
        </p:nvSpPr>
        <p:spPr/>
        <p:txBody>
          <a:bodyPr anchor="ctr">
            <a:normAutofit/>
          </a:bodyPr>
          <a:lstStyle/>
          <a:p>
            <a:pPr>
              <a:lnSpc>
                <a:spcPct val="150000"/>
              </a:lnSpc>
            </a:pPr>
            <a:r>
              <a:rPr lang="en-US" dirty="0"/>
              <a:t>Evidence exists that in the non-profit sector, the board of trustees exercises weak control over the </a:t>
            </a:r>
            <a:r>
              <a:rPr lang="en-US" dirty="0" err="1"/>
              <a:t>behaviour</a:t>
            </a:r>
            <a:r>
              <a:rPr lang="en-US" dirty="0"/>
              <a:t> of managers. </a:t>
            </a:r>
          </a:p>
          <a:p>
            <a:pPr>
              <a:lnSpc>
                <a:spcPct val="150000"/>
              </a:lnSpc>
            </a:pPr>
            <a:r>
              <a:rPr lang="en-US" dirty="0"/>
              <a:t>Moreover, they find it difficult to oversee all services provided by the organization. </a:t>
            </a:r>
          </a:p>
        </p:txBody>
      </p:sp>
      <p:sp>
        <p:nvSpPr>
          <p:cNvPr id="4" name="Slide Number Placeholder 3"/>
          <p:cNvSpPr>
            <a:spLocks noGrp="1"/>
          </p:cNvSpPr>
          <p:nvPr>
            <p:ph type="sldNum" sz="quarter" idx="12"/>
          </p:nvPr>
        </p:nvSpPr>
        <p:spPr/>
        <p:txBody>
          <a:bodyPr/>
          <a:lstStyle/>
          <a:p>
            <a:fld id="{DA60BA0E-20D0-4E7C-B286-26C960A6788F}" type="slidenum">
              <a:rPr lang="en-US" smtClean="0"/>
              <a:t>19</a:t>
            </a:fld>
            <a:endParaRPr lang="en-US"/>
          </a:p>
        </p:txBody>
      </p:sp>
    </p:spTree>
    <p:extLst>
      <p:ext uri="{BB962C8B-B14F-4D97-AF65-F5344CB8AC3E}">
        <p14:creationId xmlns:p14="http://schemas.microsoft.com/office/powerpoint/2010/main" val="379520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Chapter Structure</a:t>
            </a:r>
          </a:p>
        </p:txBody>
      </p:sp>
      <p:sp>
        <p:nvSpPr>
          <p:cNvPr id="14" name="Content Placeholder 13"/>
          <p:cNvSpPr>
            <a:spLocks noGrp="1"/>
          </p:cNvSpPr>
          <p:nvPr>
            <p:ph idx="1"/>
          </p:nvPr>
        </p:nvSpPr>
        <p:spPr/>
        <p:txBody>
          <a:bodyPr>
            <a:normAutofit lnSpcReduction="10000"/>
          </a:bodyPr>
          <a:lstStyle/>
          <a:p>
            <a:r>
              <a:rPr lang="en-US" dirty="0"/>
              <a:t>Introduction</a:t>
            </a:r>
          </a:p>
          <a:p>
            <a:r>
              <a:rPr lang="en-US" dirty="0"/>
              <a:t>The nature and purpose of Third Sector Organizations (TSOs)</a:t>
            </a:r>
          </a:p>
          <a:p>
            <a:r>
              <a:rPr lang="en-US" dirty="0"/>
              <a:t>The importance of TSOs in the modern economy</a:t>
            </a:r>
          </a:p>
          <a:p>
            <a:r>
              <a:rPr lang="en-US" dirty="0"/>
              <a:t>Reporting practices and governing challenges in TSOs</a:t>
            </a:r>
          </a:p>
          <a:p>
            <a:r>
              <a:rPr lang="en-US" dirty="0"/>
              <a:t>Governing Practices in TSOs</a:t>
            </a:r>
          </a:p>
          <a:p>
            <a:r>
              <a:rPr lang="en-US" dirty="0"/>
              <a:t>Accountability in TSOs</a:t>
            </a:r>
          </a:p>
          <a:p>
            <a:r>
              <a:rPr lang="en-US" dirty="0"/>
              <a:t>Summary</a:t>
            </a:r>
          </a:p>
          <a:p>
            <a:r>
              <a:rPr lang="en-US" dirty="0"/>
              <a:t>Additional reading materials</a:t>
            </a:r>
          </a:p>
        </p:txBody>
      </p:sp>
      <p:sp>
        <p:nvSpPr>
          <p:cNvPr id="2" name="Slide Number Placeholder 1"/>
          <p:cNvSpPr>
            <a:spLocks noGrp="1"/>
          </p:cNvSpPr>
          <p:nvPr>
            <p:ph type="sldNum" sz="quarter" idx="12"/>
          </p:nvPr>
        </p:nvSpPr>
        <p:spPr/>
        <p:txBody>
          <a:bodyPr/>
          <a:lstStyle/>
          <a:p>
            <a:fld id="{DA60BA0E-20D0-4E7C-B286-26C960A6788F}" type="slidenum">
              <a:rPr lang="en-US" smtClean="0"/>
              <a:t>2</a:t>
            </a:fld>
            <a:endParaRPr lang="en-US"/>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74C81"/>
                </a:solidFill>
              </a:rPr>
              <a:t>Governing Practices in </a:t>
            </a:r>
            <a:br>
              <a:rPr lang="en-US" dirty="0">
                <a:solidFill>
                  <a:srgbClr val="374C81"/>
                </a:solidFill>
              </a:rPr>
            </a:br>
            <a:r>
              <a:rPr lang="en-US" dirty="0">
                <a:solidFill>
                  <a:srgbClr val="374C81"/>
                </a:solidFill>
              </a:rPr>
              <a:t>Third Sector Organizations</a:t>
            </a:r>
            <a:endParaRPr lang="en-US" dirty="0"/>
          </a:p>
        </p:txBody>
      </p:sp>
      <p:sp>
        <p:nvSpPr>
          <p:cNvPr id="3" name="Content Placeholder 2"/>
          <p:cNvSpPr>
            <a:spLocks noGrp="1"/>
          </p:cNvSpPr>
          <p:nvPr>
            <p:ph idx="1"/>
          </p:nvPr>
        </p:nvSpPr>
        <p:spPr/>
        <p:txBody>
          <a:bodyPr anchor="ctr">
            <a:normAutofit/>
          </a:bodyPr>
          <a:lstStyle/>
          <a:p>
            <a:pPr>
              <a:lnSpc>
                <a:spcPct val="150000"/>
              </a:lnSpc>
            </a:pPr>
            <a:r>
              <a:rPr lang="en-US" dirty="0"/>
              <a:t>Governance</a:t>
            </a:r>
          </a:p>
          <a:p>
            <a:pPr lvl="1">
              <a:lnSpc>
                <a:spcPct val="150000"/>
              </a:lnSpc>
            </a:pPr>
            <a:r>
              <a:rPr lang="en-US" sz="2400" dirty="0"/>
              <a:t>Good governance is founded on a clear mission, organizational structure and decision-making processes. </a:t>
            </a:r>
          </a:p>
          <a:p>
            <a:pPr lvl="1">
              <a:lnSpc>
                <a:spcPct val="150000"/>
              </a:lnSpc>
            </a:pPr>
            <a:r>
              <a:rPr lang="en-US" sz="2400" dirty="0"/>
              <a:t>When activities performed are in alignment with the values and processes of the organization, outcomes are consistent with its mission and reporting complies with the required reporting standards.</a:t>
            </a:r>
          </a:p>
        </p:txBody>
      </p:sp>
      <p:sp>
        <p:nvSpPr>
          <p:cNvPr id="4" name="Slide Number Placeholder 3"/>
          <p:cNvSpPr>
            <a:spLocks noGrp="1"/>
          </p:cNvSpPr>
          <p:nvPr>
            <p:ph type="sldNum" sz="quarter" idx="12"/>
          </p:nvPr>
        </p:nvSpPr>
        <p:spPr/>
        <p:txBody>
          <a:bodyPr/>
          <a:lstStyle/>
          <a:p>
            <a:fld id="{DA60BA0E-20D0-4E7C-B286-26C960A6788F}" type="slidenum">
              <a:rPr lang="en-US" smtClean="0"/>
              <a:t>20</a:t>
            </a:fld>
            <a:endParaRPr lang="en-US"/>
          </a:p>
        </p:txBody>
      </p:sp>
    </p:spTree>
    <p:extLst>
      <p:ext uri="{BB962C8B-B14F-4D97-AF65-F5344CB8AC3E}">
        <p14:creationId xmlns:p14="http://schemas.microsoft.com/office/powerpoint/2010/main" val="20111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76200"/>
            <a:ext cx="10724867" cy="1397000"/>
          </a:xfrm>
        </p:spPr>
        <p:txBody>
          <a:bodyPr/>
          <a:lstStyle/>
          <a:p>
            <a:r>
              <a:rPr lang="en-US" dirty="0">
                <a:solidFill>
                  <a:srgbClr val="374C81"/>
                </a:solidFill>
              </a:rPr>
              <a:t>Governing Practices in </a:t>
            </a:r>
            <a:br>
              <a:rPr lang="en-US" dirty="0">
                <a:solidFill>
                  <a:srgbClr val="374C81"/>
                </a:solidFill>
              </a:rPr>
            </a:br>
            <a:r>
              <a:rPr lang="en-US" dirty="0">
                <a:solidFill>
                  <a:srgbClr val="374C81"/>
                </a:solidFill>
              </a:rPr>
              <a:t>Third Sector Organizations</a:t>
            </a:r>
            <a:endParaRPr lang="en-US" dirty="0"/>
          </a:p>
        </p:txBody>
      </p:sp>
      <p:sp>
        <p:nvSpPr>
          <p:cNvPr id="3" name="Content Placeholder 2"/>
          <p:cNvSpPr>
            <a:spLocks noGrp="1"/>
          </p:cNvSpPr>
          <p:nvPr>
            <p:ph idx="1"/>
          </p:nvPr>
        </p:nvSpPr>
        <p:spPr>
          <a:xfrm>
            <a:off x="549796" y="1838920"/>
            <a:ext cx="10724867" cy="4470400"/>
          </a:xfrm>
        </p:spPr>
        <p:txBody>
          <a:bodyPr anchor="ctr">
            <a:noAutofit/>
          </a:bodyPr>
          <a:lstStyle/>
          <a:p>
            <a:pPr>
              <a:lnSpc>
                <a:spcPct val="150000"/>
              </a:lnSpc>
            </a:pPr>
            <a:r>
              <a:rPr lang="en-GB" sz="2300" i="1" dirty="0"/>
              <a:t>Governing Principles:</a:t>
            </a:r>
          </a:p>
          <a:p>
            <a:pPr lvl="1">
              <a:lnSpc>
                <a:spcPct val="150000"/>
              </a:lnSpc>
            </a:pPr>
            <a:r>
              <a:rPr lang="en-GB" sz="2300" i="1" dirty="0"/>
              <a:t>an effective board will provide good governance and leadership by members understanding their role, </a:t>
            </a:r>
            <a:endParaRPr lang="en-US" sz="2300" i="1" dirty="0"/>
          </a:p>
          <a:p>
            <a:pPr lvl="1">
              <a:lnSpc>
                <a:spcPct val="150000"/>
              </a:lnSpc>
            </a:pPr>
            <a:r>
              <a:rPr lang="en-GB" sz="2300" i="1" dirty="0"/>
              <a:t>ensuring delivery of organizational purpose,</a:t>
            </a:r>
          </a:p>
          <a:p>
            <a:pPr lvl="1">
              <a:lnSpc>
                <a:spcPct val="150000"/>
              </a:lnSpc>
            </a:pPr>
            <a:r>
              <a:rPr lang="en-US" sz="2300" i="1" dirty="0"/>
              <a:t>working effectively both as individual and a team,</a:t>
            </a:r>
          </a:p>
          <a:p>
            <a:pPr lvl="1">
              <a:lnSpc>
                <a:spcPct val="150000"/>
              </a:lnSpc>
            </a:pPr>
            <a:r>
              <a:rPr lang="en-US" sz="2300" i="1" dirty="0"/>
              <a:t>exercising effective control,</a:t>
            </a:r>
          </a:p>
          <a:p>
            <a:pPr lvl="1">
              <a:lnSpc>
                <a:spcPct val="150000"/>
              </a:lnSpc>
            </a:pPr>
            <a:r>
              <a:rPr lang="en-US" sz="2300" i="1" dirty="0"/>
              <a:t>behaving with integrity,</a:t>
            </a:r>
          </a:p>
          <a:p>
            <a:pPr lvl="1">
              <a:lnSpc>
                <a:spcPct val="150000"/>
              </a:lnSpc>
            </a:pPr>
            <a:r>
              <a:rPr lang="en-US" sz="2300" i="1" dirty="0"/>
              <a:t>being open and accountable.</a:t>
            </a:r>
          </a:p>
        </p:txBody>
      </p:sp>
      <p:sp>
        <p:nvSpPr>
          <p:cNvPr id="4" name="Slide Number Placeholder 3"/>
          <p:cNvSpPr>
            <a:spLocks noGrp="1"/>
          </p:cNvSpPr>
          <p:nvPr>
            <p:ph type="sldNum" sz="quarter" idx="12"/>
          </p:nvPr>
        </p:nvSpPr>
        <p:spPr/>
        <p:txBody>
          <a:bodyPr/>
          <a:lstStyle/>
          <a:p>
            <a:fld id="{DA60BA0E-20D0-4E7C-B286-26C960A6788F}" type="slidenum">
              <a:rPr lang="en-US" smtClean="0"/>
              <a:t>21</a:t>
            </a:fld>
            <a:endParaRPr lang="en-US"/>
          </a:p>
        </p:txBody>
      </p:sp>
    </p:spTree>
    <p:extLst>
      <p:ext uri="{BB962C8B-B14F-4D97-AF65-F5344CB8AC3E}">
        <p14:creationId xmlns:p14="http://schemas.microsoft.com/office/powerpoint/2010/main" val="51314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E6680F-6360-431C-B26B-604CFD9BEEDD}"/>
              </a:ext>
            </a:extLst>
          </p:cNvPr>
          <p:cNvSpPr>
            <a:spLocks noGrp="1"/>
          </p:cNvSpPr>
          <p:nvPr>
            <p:ph type="sldNum" sz="quarter" idx="12"/>
          </p:nvPr>
        </p:nvSpPr>
        <p:spPr/>
        <p:txBody>
          <a:bodyPr/>
          <a:lstStyle/>
          <a:p>
            <a:fld id="{DA60BA0E-20D0-4E7C-B286-26C960A6788F}" type="slidenum">
              <a:rPr lang="en-GB" smtClean="0"/>
              <a:t>22</a:t>
            </a:fld>
            <a:endParaRPr lang="en-GB"/>
          </a:p>
        </p:txBody>
      </p:sp>
      <p:sp>
        <p:nvSpPr>
          <p:cNvPr id="5" name="Title 1">
            <a:extLst>
              <a:ext uri="{FF2B5EF4-FFF2-40B4-BE49-F238E27FC236}">
                <a16:creationId xmlns:a16="http://schemas.microsoft.com/office/drawing/2014/main" id="{E44D1B61-A61E-4921-B591-FEC7932F2681}"/>
              </a:ext>
            </a:extLst>
          </p:cNvPr>
          <p:cNvSpPr>
            <a:spLocks noGrp="1"/>
          </p:cNvSpPr>
          <p:nvPr>
            <p:ph type="title"/>
          </p:nvPr>
        </p:nvSpPr>
        <p:spPr>
          <a:xfrm>
            <a:off x="621804" y="116632"/>
            <a:ext cx="10652859" cy="1397000"/>
          </a:xfrm>
        </p:spPr>
        <p:txBody>
          <a:bodyPr/>
          <a:lstStyle/>
          <a:p>
            <a:r>
              <a:rPr lang="en-US" dirty="0">
                <a:solidFill>
                  <a:srgbClr val="374C81"/>
                </a:solidFill>
              </a:rPr>
              <a:t>How these lenses impact Accountability in the TS</a:t>
            </a:r>
            <a:endParaRPr lang="en-US" dirty="0"/>
          </a:p>
        </p:txBody>
      </p:sp>
      <p:sp>
        <p:nvSpPr>
          <p:cNvPr id="8" name="Content Placeholder 2">
            <a:extLst>
              <a:ext uri="{FF2B5EF4-FFF2-40B4-BE49-F238E27FC236}">
                <a16:creationId xmlns:a16="http://schemas.microsoft.com/office/drawing/2014/main" id="{76651F56-C0B1-45F7-842D-96DF0A6A4053}"/>
              </a:ext>
            </a:extLst>
          </p:cNvPr>
          <p:cNvSpPr>
            <a:spLocks noGrp="1"/>
          </p:cNvSpPr>
          <p:nvPr>
            <p:ph idx="1"/>
          </p:nvPr>
        </p:nvSpPr>
        <p:spPr>
          <a:xfrm>
            <a:off x="477788" y="1628800"/>
            <a:ext cx="7056784" cy="4470400"/>
          </a:xfrm>
        </p:spPr>
        <p:txBody>
          <a:bodyPr anchor="ctr">
            <a:normAutofit/>
          </a:bodyPr>
          <a:lstStyle/>
          <a:p>
            <a:pPr>
              <a:lnSpc>
                <a:spcPct val="150000"/>
              </a:lnSpc>
            </a:pPr>
            <a:r>
              <a:rPr lang="en-GB" i="1" dirty="0"/>
              <a:t>Black-hole of Accountability:</a:t>
            </a:r>
          </a:p>
          <a:p>
            <a:pPr lvl="1">
              <a:lnSpc>
                <a:spcPct val="150000"/>
              </a:lnSpc>
            </a:pPr>
            <a:r>
              <a:rPr lang="en-GB" dirty="0"/>
              <a:t>misappropriation of resources to corruption</a:t>
            </a:r>
            <a:r>
              <a:rPr lang="en-GB" i="1" dirty="0"/>
              <a:t>, </a:t>
            </a:r>
            <a:endParaRPr lang="en-US" i="1" dirty="0"/>
          </a:p>
          <a:p>
            <a:pPr lvl="1">
              <a:lnSpc>
                <a:spcPct val="150000"/>
              </a:lnSpc>
            </a:pPr>
            <a:r>
              <a:rPr lang="en-GB" dirty="0"/>
              <a:t>high administrative costs</a:t>
            </a:r>
            <a:r>
              <a:rPr lang="en-GB" i="1" dirty="0"/>
              <a:t>,</a:t>
            </a:r>
          </a:p>
          <a:p>
            <a:pPr lvl="1">
              <a:lnSpc>
                <a:spcPct val="150000"/>
              </a:lnSpc>
            </a:pPr>
            <a:r>
              <a:rPr lang="en-GB" dirty="0"/>
              <a:t>high executive compensations</a:t>
            </a:r>
            <a:r>
              <a:rPr lang="en-US" i="1" dirty="0"/>
              <a:t>,</a:t>
            </a:r>
          </a:p>
          <a:p>
            <a:pPr lvl="1">
              <a:lnSpc>
                <a:spcPct val="150000"/>
              </a:lnSpc>
            </a:pPr>
            <a:r>
              <a:rPr lang="en-GB" dirty="0"/>
              <a:t>wealth accumulation</a:t>
            </a:r>
            <a:r>
              <a:rPr lang="en-US" i="1" dirty="0"/>
              <a:t>,</a:t>
            </a:r>
          </a:p>
          <a:p>
            <a:pPr lvl="1">
              <a:lnSpc>
                <a:spcPct val="150000"/>
              </a:lnSpc>
            </a:pPr>
            <a:r>
              <a:rPr lang="en-GB" dirty="0"/>
              <a:t>commercialization</a:t>
            </a:r>
            <a:r>
              <a:rPr lang="en-US" i="1" dirty="0"/>
              <a:t>,</a:t>
            </a:r>
          </a:p>
          <a:p>
            <a:pPr lvl="1">
              <a:lnSpc>
                <a:spcPct val="150000"/>
              </a:lnSpc>
            </a:pPr>
            <a:r>
              <a:rPr lang="en-GB" dirty="0"/>
              <a:t>inability to effectively achieve their mission </a:t>
            </a:r>
            <a:r>
              <a:rPr lang="en-US" i="1" dirty="0"/>
              <a:t>.</a:t>
            </a:r>
          </a:p>
        </p:txBody>
      </p:sp>
      <p:pic>
        <p:nvPicPr>
          <p:cNvPr id="8196" name="Picture 4" descr="Image result for NGOs criticism">
            <a:extLst>
              <a:ext uri="{FF2B5EF4-FFF2-40B4-BE49-F238E27FC236}">
                <a16:creationId xmlns:a16="http://schemas.microsoft.com/office/drawing/2014/main" id="{2E353173-73FE-4505-B559-10E614915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32" y="1988840"/>
            <a:ext cx="4680520" cy="397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D32AAE-6C22-4C24-9F64-801880EA0594}"/>
              </a:ext>
            </a:extLst>
          </p:cNvPr>
          <p:cNvSpPr>
            <a:spLocks noGrp="1"/>
          </p:cNvSpPr>
          <p:nvPr>
            <p:ph type="sldNum" sz="quarter" idx="12"/>
          </p:nvPr>
        </p:nvSpPr>
        <p:spPr/>
        <p:txBody>
          <a:bodyPr/>
          <a:lstStyle/>
          <a:p>
            <a:fld id="{DA60BA0E-20D0-4E7C-B286-26C960A6788F}" type="slidenum">
              <a:rPr lang="en-GB" smtClean="0"/>
              <a:t>23</a:t>
            </a:fld>
            <a:endParaRPr lang="en-GB"/>
          </a:p>
        </p:txBody>
      </p:sp>
      <p:sp>
        <p:nvSpPr>
          <p:cNvPr id="5" name="Title 1">
            <a:extLst>
              <a:ext uri="{FF2B5EF4-FFF2-40B4-BE49-F238E27FC236}">
                <a16:creationId xmlns:a16="http://schemas.microsoft.com/office/drawing/2014/main" id="{101A86AC-6B49-4833-A4A4-62199DBD8D76}"/>
              </a:ext>
            </a:extLst>
          </p:cNvPr>
          <p:cNvSpPr>
            <a:spLocks noGrp="1"/>
          </p:cNvSpPr>
          <p:nvPr>
            <p:ph type="title"/>
          </p:nvPr>
        </p:nvSpPr>
        <p:spPr>
          <a:xfrm>
            <a:off x="621804" y="303808"/>
            <a:ext cx="10652859" cy="1397000"/>
          </a:xfrm>
        </p:spPr>
        <p:txBody>
          <a:bodyPr/>
          <a:lstStyle/>
          <a:p>
            <a:r>
              <a:rPr lang="en-US" dirty="0">
                <a:solidFill>
                  <a:srgbClr val="374C81"/>
                </a:solidFill>
              </a:rPr>
              <a:t>How these lenses impact Accountability in the TS</a:t>
            </a:r>
            <a:endParaRPr lang="en-US" dirty="0"/>
          </a:p>
        </p:txBody>
      </p:sp>
      <p:sp>
        <p:nvSpPr>
          <p:cNvPr id="6" name="Content Placeholder 2">
            <a:extLst>
              <a:ext uri="{FF2B5EF4-FFF2-40B4-BE49-F238E27FC236}">
                <a16:creationId xmlns:a16="http://schemas.microsoft.com/office/drawing/2014/main" id="{B29F0321-C7EF-40B3-B6DD-08E6EB83F9D7}"/>
              </a:ext>
            </a:extLst>
          </p:cNvPr>
          <p:cNvSpPr>
            <a:spLocks noGrp="1"/>
          </p:cNvSpPr>
          <p:nvPr>
            <p:ph idx="1"/>
          </p:nvPr>
        </p:nvSpPr>
        <p:spPr>
          <a:xfrm>
            <a:off x="477788" y="1268760"/>
            <a:ext cx="6768752" cy="4470400"/>
          </a:xfrm>
        </p:spPr>
        <p:txBody>
          <a:bodyPr anchor="ctr">
            <a:normAutofit/>
          </a:bodyPr>
          <a:lstStyle/>
          <a:p>
            <a:pPr>
              <a:lnSpc>
                <a:spcPct val="150000"/>
              </a:lnSpc>
            </a:pPr>
            <a:r>
              <a:rPr lang="en-GB" i="1" dirty="0"/>
              <a:t>Roles of Accountability:</a:t>
            </a:r>
          </a:p>
          <a:p>
            <a:pPr lvl="1">
              <a:lnSpc>
                <a:spcPct val="150000"/>
              </a:lnSpc>
            </a:pPr>
            <a:r>
              <a:rPr lang="en-GB" dirty="0"/>
              <a:t>legitimacy </a:t>
            </a:r>
          </a:p>
          <a:p>
            <a:pPr lvl="1">
              <a:lnSpc>
                <a:spcPct val="150000"/>
              </a:lnSpc>
            </a:pPr>
            <a:r>
              <a:rPr lang="en-GB" dirty="0"/>
              <a:t>overall performance</a:t>
            </a:r>
          </a:p>
          <a:p>
            <a:pPr lvl="1">
              <a:lnSpc>
                <a:spcPct val="150000"/>
              </a:lnSpc>
            </a:pPr>
            <a:r>
              <a:rPr lang="en-GB" dirty="0"/>
              <a:t>credibility to their donors and beneficiaries </a:t>
            </a:r>
          </a:p>
          <a:p>
            <a:pPr lvl="1">
              <a:lnSpc>
                <a:spcPct val="150000"/>
              </a:lnSpc>
            </a:pPr>
            <a:r>
              <a:rPr lang="en-GB" dirty="0"/>
              <a:t>independence</a:t>
            </a:r>
            <a:endParaRPr lang="en-US" i="1" dirty="0"/>
          </a:p>
        </p:txBody>
      </p:sp>
      <p:pic>
        <p:nvPicPr>
          <p:cNvPr id="8" name="Picture 2" descr="Image result for accountability">
            <a:extLst>
              <a:ext uri="{FF2B5EF4-FFF2-40B4-BE49-F238E27FC236}">
                <a16:creationId xmlns:a16="http://schemas.microsoft.com/office/drawing/2014/main" id="{8522A1EB-0FAF-4045-96A9-F2617C16A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492" y="2075716"/>
            <a:ext cx="4968552" cy="350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46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0772E0-8E99-47A4-9313-7572FB16C302}"/>
              </a:ext>
            </a:extLst>
          </p:cNvPr>
          <p:cNvSpPr>
            <a:spLocks noGrp="1"/>
          </p:cNvSpPr>
          <p:nvPr>
            <p:ph type="sldNum" sz="quarter" idx="12"/>
          </p:nvPr>
        </p:nvSpPr>
        <p:spPr/>
        <p:txBody>
          <a:bodyPr/>
          <a:lstStyle/>
          <a:p>
            <a:fld id="{DA60BA0E-20D0-4E7C-B286-26C960A6788F}" type="slidenum">
              <a:rPr lang="en-GB" smtClean="0"/>
              <a:t>24</a:t>
            </a:fld>
            <a:endParaRPr lang="en-GB"/>
          </a:p>
        </p:txBody>
      </p:sp>
      <p:sp>
        <p:nvSpPr>
          <p:cNvPr id="5" name="Title 1">
            <a:extLst>
              <a:ext uri="{FF2B5EF4-FFF2-40B4-BE49-F238E27FC236}">
                <a16:creationId xmlns:a16="http://schemas.microsoft.com/office/drawing/2014/main" id="{53BFB0D5-D8DF-4757-BA25-05E83D5CBA67}"/>
              </a:ext>
            </a:extLst>
          </p:cNvPr>
          <p:cNvSpPr>
            <a:spLocks noGrp="1"/>
          </p:cNvSpPr>
          <p:nvPr>
            <p:ph type="title"/>
          </p:nvPr>
        </p:nvSpPr>
        <p:spPr>
          <a:xfrm>
            <a:off x="621804" y="303808"/>
            <a:ext cx="10652859" cy="1397000"/>
          </a:xfrm>
        </p:spPr>
        <p:txBody>
          <a:bodyPr/>
          <a:lstStyle/>
          <a:p>
            <a:r>
              <a:rPr lang="en-US" dirty="0">
                <a:solidFill>
                  <a:srgbClr val="374C81"/>
                </a:solidFill>
              </a:rPr>
              <a:t>How these lenses impact Accountability in the TS</a:t>
            </a:r>
            <a:endParaRPr lang="en-US" dirty="0"/>
          </a:p>
        </p:txBody>
      </p:sp>
      <p:sp>
        <p:nvSpPr>
          <p:cNvPr id="6" name="Content Placeholder 2">
            <a:extLst>
              <a:ext uri="{FF2B5EF4-FFF2-40B4-BE49-F238E27FC236}">
                <a16:creationId xmlns:a16="http://schemas.microsoft.com/office/drawing/2014/main" id="{326C7517-6D49-46FC-94B6-BD50E63B876E}"/>
              </a:ext>
            </a:extLst>
          </p:cNvPr>
          <p:cNvSpPr>
            <a:spLocks noGrp="1"/>
          </p:cNvSpPr>
          <p:nvPr>
            <p:ph idx="1"/>
          </p:nvPr>
        </p:nvSpPr>
        <p:spPr>
          <a:xfrm>
            <a:off x="909836" y="1694904"/>
            <a:ext cx="7416824" cy="4470400"/>
          </a:xfrm>
        </p:spPr>
        <p:txBody>
          <a:bodyPr anchor="ctr">
            <a:normAutofit/>
          </a:bodyPr>
          <a:lstStyle/>
          <a:p>
            <a:pPr>
              <a:lnSpc>
                <a:spcPct val="150000"/>
              </a:lnSpc>
            </a:pPr>
            <a:r>
              <a:rPr lang="en-GB" sz="2600" i="1" dirty="0"/>
              <a:t>Types of Accountability:</a:t>
            </a:r>
          </a:p>
          <a:p>
            <a:pPr lvl="1">
              <a:lnSpc>
                <a:spcPct val="150000"/>
              </a:lnSpc>
            </a:pPr>
            <a:r>
              <a:rPr lang="en-GB" sz="2600" dirty="0"/>
              <a:t>Upward	</a:t>
            </a:r>
          </a:p>
          <a:p>
            <a:pPr lvl="1">
              <a:lnSpc>
                <a:spcPct val="150000"/>
              </a:lnSpc>
            </a:pPr>
            <a:r>
              <a:rPr lang="en-GB" sz="2600" dirty="0"/>
              <a:t>Downward</a:t>
            </a:r>
          </a:p>
          <a:p>
            <a:pPr lvl="1">
              <a:lnSpc>
                <a:spcPct val="150000"/>
              </a:lnSpc>
            </a:pPr>
            <a:r>
              <a:rPr lang="en-GB" sz="2600" dirty="0"/>
              <a:t>Horizontal</a:t>
            </a:r>
            <a:endParaRPr lang="en-US" sz="2600" i="1" dirty="0"/>
          </a:p>
        </p:txBody>
      </p:sp>
      <p:pic>
        <p:nvPicPr>
          <p:cNvPr id="10244" name="Picture 4" descr="Related image">
            <a:extLst>
              <a:ext uri="{FF2B5EF4-FFF2-40B4-BE49-F238E27FC236}">
                <a16:creationId xmlns:a16="http://schemas.microsoft.com/office/drawing/2014/main" id="{B70D4784-919D-42EE-8499-E8FB29088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444" y="1717923"/>
            <a:ext cx="4892219" cy="459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5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7EF56-FED3-4342-BB39-F2F1C6DB24D3}"/>
              </a:ext>
            </a:extLst>
          </p:cNvPr>
          <p:cNvSpPr>
            <a:spLocks noGrp="1"/>
          </p:cNvSpPr>
          <p:nvPr>
            <p:ph type="sldNum" sz="quarter" idx="12"/>
          </p:nvPr>
        </p:nvSpPr>
        <p:spPr/>
        <p:txBody>
          <a:bodyPr/>
          <a:lstStyle/>
          <a:p>
            <a:fld id="{DA60BA0E-20D0-4E7C-B286-26C960A6788F}" type="slidenum">
              <a:rPr lang="en-GB" smtClean="0"/>
              <a:t>25</a:t>
            </a:fld>
            <a:endParaRPr lang="en-GB"/>
          </a:p>
        </p:txBody>
      </p:sp>
      <p:sp>
        <p:nvSpPr>
          <p:cNvPr id="12" name="Title 1">
            <a:extLst>
              <a:ext uri="{FF2B5EF4-FFF2-40B4-BE49-F238E27FC236}">
                <a16:creationId xmlns:a16="http://schemas.microsoft.com/office/drawing/2014/main" id="{347C80B0-B3A0-42CD-850D-E7697672BF59}"/>
              </a:ext>
            </a:extLst>
          </p:cNvPr>
          <p:cNvSpPr>
            <a:spLocks noGrp="1"/>
          </p:cNvSpPr>
          <p:nvPr>
            <p:ph type="title"/>
          </p:nvPr>
        </p:nvSpPr>
        <p:spPr>
          <a:xfrm>
            <a:off x="477788" y="-56232"/>
            <a:ext cx="10796875" cy="1397000"/>
          </a:xfrm>
        </p:spPr>
        <p:txBody>
          <a:bodyPr/>
          <a:lstStyle/>
          <a:p>
            <a:r>
              <a:rPr lang="en-US" dirty="0">
                <a:solidFill>
                  <a:srgbClr val="374C81"/>
                </a:solidFill>
              </a:rPr>
              <a:t>How these lenses impact Accountability in the TS</a:t>
            </a:r>
            <a:endParaRPr lang="en-US" dirty="0"/>
          </a:p>
        </p:txBody>
      </p:sp>
      <p:sp>
        <p:nvSpPr>
          <p:cNvPr id="13" name="Content Placeholder 2">
            <a:extLst>
              <a:ext uri="{FF2B5EF4-FFF2-40B4-BE49-F238E27FC236}">
                <a16:creationId xmlns:a16="http://schemas.microsoft.com/office/drawing/2014/main" id="{99F3FC92-B468-4E6D-A4E6-1331C528B07F}"/>
              </a:ext>
            </a:extLst>
          </p:cNvPr>
          <p:cNvSpPr>
            <a:spLocks noGrp="1"/>
          </p:cNvSpPr>
          <p:nvPr>
            <p:ph idx="1"/>
          </p:nvPr>
        </p:nvSpPr>
        <p:spPr>
          <a:xfrm>
            <a:off x="333772" y="1838920"/>
            <a:ext cx="11521280" cy="4470400"/>
          </a:xfrm>
        </p:spPr>
        <p:txBody>
          <a:bodyPr anchor="ctr">
            <a:noAutofit/>
          </a:bodyPr>
          <a:lstStyle/>
          <a:p>
            <a:pPr algn="just">
              <a:lnSpc>
                <a:spcPct val="150000"/>
              </a:lnSpc>
            </a:pPr>
            <a:r>
              <a:rPr lang="en-GB" i="1" dirty="0"/>
              <a:t>Upward, Hierarchical or Functional Accountability:</a:t>
            </a:r>
          </a:p>
          <a:p>
            <a:pPr lvl="1" algn="just">
              <a:lnSpc>
                <a:spcPct val="150000"/>
              </a:lnSpc>
            </a:pPr>
            <a:r>
              <a:rPr lang="en-GB" sz="2400" dirty="0"/>
              <a:t>Donors, foundations, partnering TSOs or government agencies often require them to provide formal accounting of how the resources at their disposal were used</a:t>
            </a:r>
          </a:p>
          <a:p>
            <a:pPr lvl="1" algn="just">
              <a:lnSpc>
                <a:spcPct val="150000"/>
              </a:lnSpc>
            </a:pPr>
            <a:r>
              <a:rPr lang="en-GB" sz="2400" dirty="0"/>
              <a:t>Outline the immediate impact of their services.</a:t>
            </a:r>
          </a:p>
          <a:p>
            <a:pPr lvl="1" algn="just">
              <a:lnSpc>
                <a:spcPct val="150000"/>
              </a:lnSpc>
            </a:pPr>
            <a:r>
              <a:rPr lang="en-GB" sz="2400" dirty="0"/>
              <a:t>enables funders to assert significant financial, governance and/or policy control by demanding accountability for the services provided.</a:t>
            </a:r>
          </a:p>
          <a:p>
            <a:pPr lvl="1" algn="just">
              <a:lnSpc>
                <a:spcPct val="150000"/>
              </a:lnSpc>
            </a:pPr>
            <a:r>
              <a:rPr lang="en-GB" sz="2400" dirty="0"/>
              <a:t>Assess the efficiency of the funds donated based on pre-determined performance metrics </a:t>
            </a:r>
            <a:endParaRPr lang="en-US" sz="2400" i="1" dirty="0"/>
          </a:p>
        </p:txBody>
      </p:sp>
    </p:spTree>
    <p:extLst>
      <p:ext uri="{BB962C8B-B14F-4D97-AF65-F5344CB8AC3E}">
        <p14:creationId xmlns:p14="http://schemas.microsoft.com/office/powerpoint/2010/main" val="247503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27F435-5044-491C-9314-B173EAC61351}"/>
              </a:ext>
            </a:extLst>
          </p:cNvPr>
          <p:cNvSpPr>
            <a:spLocks noGrp="1"/>
          </p:cNvSpPr>
          <p:nvPr>
            <p:ph type="sldNum" sz="quarter" idx="12"/>
          </p:nvPr>
        </p:nvSpPr>
        <p:spPr/>
        <p:txBody>
          <a:bodyPr/>
          <a:lstStyle/>
          <a:p>
            <a:fld id="{DA60BA0E-20D0-4E7C-B286-26C960A6788F}" type="slidenum">
              <a:rPr lang="en-GB" smtClean="0"/>
              <a:t>26</a:t>
            </a:fld>
            <a:endParaRPr lang="en-GB"/>
          </a:p>
        </p:txBody>
      </p:sp>
      <p:sp>
        <p:nvSpPr>
          <p:cNvPr id="5" name="Title 1">
            <a:extLst>
              <a:ext uri="{FF2B5EF4-FFF2-40B4-BE49-F238E27FC236}">
                <a16:creationId xmlns:a16="http://schemas.microsoft.com/office/drawing/2014/main" id="{1D5242E2-27E8-4ECA-9414-21D319B72538}"/>
              </a:ext>
            </a:extLst>
          </p:cNvPr>
          <p:cNvSpPr>
            <a:spLocks noGrp="1"/>
          </p:cNvSpPr>
          <p:nvPr>
            <p:ph type="title"/>
          </p:nvPr>
        </p:nvSpPr>
        <p:spPr>
          <a:xfrm>
            <a:off x="837828" y="447824"/>
            <a:ext cx="10796875" cy="1397000"/>
          </a:xfrm>
        </p:spPr>
        <p:txBody>
          <a:bodyPr/>
          <a:lstStyle/>
          <a:p>
            <a:r>
              <a:rPr lang="en-US" dirty="0">
                <a:solidFill>
                  <a:srgbClr val="374C81"/>
                </a:solidFill>
              </a:rPr>
              <a:t>How these lenses impact Accountability in the TS</a:t>
            </a:r>
            <a:endParaRPr lang="en-US" dirty="0"/>
          </a:p>
        </p:txBody>
      </p:sp>
      <p:sp>
        <p:nvSpPr>
          <p:cNvPr id="6" name="Content Placeholder 2">
            <a:extLst>
              <a:ext uri="{FF2B5EF4-FFF2-40B4-BE49-F238E27FC236}">
                <a16:creationId xmlns:a16="http://schemas.microsoft.com/office/drawing/2014/main" id="{64EF0DA9-AC96-4C8F-9BBC-D008550ACFA3}"/>
              </a:ext>
            </a:extLst>
          </p:cNvPr>
          <p:cNvSpPr>
            <a:spLocks noGrp="1"/>
          </p:cNvSpPr>
          <p:nvPr>
            <p:ph idx="1"/>
          </p:nvPr>
        </p:nvSpPr>
        <p:spPr>
          <a:xfrm>
            <a:off x="1197868" y="1796368"/>
            <a:ext cx="9073008" cy="4470400"/>
          </a:xfrm>
        </p:spPr>
        <p:txBody>
          <a:bodyPr anchor="ctr">
            <a:noAutofit/>
          </a:bodyPr>
          <a:lstStyle/>
          <a:p>
            <a:pPr algn="just">
              <a:lnSpc>
                <a:spcPct val="150000"/>
              </a:lnSpc>
            </a:pPr>
            <a:r>
              <a:rPr lang="en-GB" sz="2500" i="1" dirty="0"/>
              <a:t>Why does Upward Accountability matter?</a:t>
            </a:r>
          </a:p>
          <a:p>
            <a:pPr lvl="1" algn="just">
              <a:lnSpc>
                <a:spcPct val="150000"/>
              </a:lnSpc>
            </a:pPr>
            <a:r>
              <a:rPr lang="en-GB" sz="2500" dirty="0"/>
              <a:t>tax exemption status</a:t>
            </a:r>
          </a:p>
          <a:p>
            <a:pPr lvl="1" algn="just">
              <a:lnSpc>
                <a:spcPct val="150000"/>
              </a:lnSpc>
            </a:pPr>
            <a:r>
              <a:rPr lang="en-GB" sz="2500" dirty="0"/>
              <a:t>access to governmental and humanitarian aids</a:t>
            </a:r>
          </a:p>
          <a:p>
            <a:pPr lvl="1" algn="just">
              <a:lnSpc>
                <a:spcPct val="150000"/>
              </a:lnSpc>
            </a:pPr>
            <a:r>
              <a:rPr lang="en-GB" sz="2500" dirty="0"/>
              <a:t>prevent fraud </a:t>
            </a:r>
          </a:p>
          <a:p>
            <a:pPr lvl="1" algn="just">
              <a:lnSpc>
                <a:spcPct val="150000"/>
              </a:lnSpc>
            </a:pPr>
            <a:r>
              <a:rPr lang="en-GB" sz="2500" dirty="0"/>
              <a:t>Ensure that they are not profit oriented. </a:t>
            </a:r>
            <a:endParaRPr lang="en-US" sz="2500" i="1" dirty="0"/>
          </a:p>
        </p:txBody>
      </p:sp>
    </p:spTree>
    <p:extLst>
      <p:ext uri="{BB962C8B-B14F-4D97-AF65-F5344CB8AC3E}">
        <p14:creationId xmlns:p14="http://schemas.microsoft.com/office/powerpoint/2010/main" val="285236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7B7229-DCD0-4C12-A52F-AEBCF7EFE9DF}"/>
              </a:ext>
            </a:extLst>
          </p:cNvPr>
          <p:cNvSpPr>
            <a:spLocks noGrp="1"/>
          </p:cNvSpPr>
          <p:nvPr>
            <p:ph type="sldNum" sz="quarter" idx="12"/>
          </p:nvPr>
        </p:nvSpPr>
        <p:spPr/>
        <p:txBody>
          <a:bodyPr/>
          <a:lstStyle/>
          <a:p>
            <a:fld id="{DA60BA0E-20D0-4E7C-B286-26C960A6788F}" type="slidenum">
              <a:rPr lang="en-GB" smtClean="0"/>
              <a:t>27</a:t>
            </a:fld>
            <a:endParaRPr lang="en-GB"/>
          </a:p>
        </p:txBody>
      </p:sp>
      <p:sp>
        <p:nvSpPr>
          <p:cNvPr id="5" name="Title 1">
            <a:extLst>
              <a:ext uri="{FF2B5EF4-FFF2-40B4-BE49-F238E27FC236}">
                <a16:creationId xmlns:a16="http://schemas.microsoft.com/office/drawing/2014/main" id="{FA93EA68-DCC7-41ED-B223-D803E3BF1D4E}"/>
              </a:ext>
            </a:extLst>
          </p:cNvPr>
          <p:cNvSpPr>
            <a:spLocks noGrp="1"/>
          </p:cNvSpPr>
          <p:nvPr>
            <p:ph type="title"/>
          </p:nvPr>
        </p:nvSpPr>
        <p:spPr>
          <a:xfrm>
            <a:off x="477788" y="332656"/>
            <a:ext cx="10796875" cy="1397000"/>
          </a:xfrm>
        </p:spPr>
        <p:txBody>
          <a:bodyPr/>
          <a:lstStyle/>
          <a:p>
            <a:r>
              <a:rPr lang="en-US" dirty="0">
                <a:solidFill>
                  <a:srgbClr val="374C81"/>
                </a:solidFill>
              </a:rPr>
              <a:t>How these lenses impact Accountability in the TS</a:t>
            </a:r>
            <a:endParaRPr lang="en-US" dirty="0"/>
          </a:p>
        </p:txBody>
      </p:sp>
      <p:sp>
        <p:nvSpPr>
          <p:cNvPr id="6" name="Content Placeholder 2">
            <a:extLst>
              <a:ext uri="{FF2B5EF4-FFF2-40B4-BE49-F238E27FC236}">
                <a16:creationId xmlns:a16="http://schemas.microsoft.com/office/drawing/2014/main" id="{4974FF9F-CC9A-4B96-B8B6-43AC10DABC88}"/>
              </a:ext>
            </a:extLst>
          </p:cNvPr>
          <p:cNvSpPr>
            <a:spLocks noGrp="1"/>
          </p:cNvSpPr>
          <p:nvPr>
            <p:ph idx="1"/>
          </p:nvPr>
        </p:nvSpPr>
        <p:spPr>
          <a:xfrm>
            <a:off x="405780" y="1910928"/>
            <a:ext cx="11377264" cy="4470400"/>
          </a:xfrm>
        </p:spPr>
        <p:txBody>
          <a:bodyPr anchor="ctr">
            <a:noAutofit/>
          </a:bodyPr>
          <a:lstStyle/>
          <a:p>
            <a:pPr algn="just">
              <a:lnSpc>
                <a:spcPct val="150000"/>
              </a:lnSpc>
            </a:pPr>
            <a:r>
              <a:rPr lang="en-GB" i="1" dirty="0"/>
              <a:t>Tools for Upward Accountability?</a:t>
            </a:r>
          </a:p>
          <a:p>
            <a:pPr lvl="1" algn="just">
              <a:lnSpc>
                <a:spcPct val="150000"/>
              </a:lnSpc>
            </a:pPr>
            <a:r>
              <a:rPr lang="en-GB" sz="2400" dirty="0"/>
              <a:t>Annual reports, interim reports performance assessment reports and performance evaluation reports </a:t>
            </a:r>
          </a:p>
          <a:p>
            <a:pPr algn="just">
              <a:lnSpc>
                <a:spcPct val="150000"/>
              </a:lnSpc>
            </a:pPr>
            <a:r>
              <a:rPr lang="en-GB" i="1" dirty="0"/>
              <a:t>Criticisms of Upward Accountability?</a:t>
            </a:r>
          </a:p>
          <a:p>
            <a:pPr lvl="1" algn="just">
              <a:lnSpc>
                <a:spcPct val="150000"/>
              </a:lnSpc>
            </a:pPr>
            <a:r>
              <a:rPr lang="en-GB" sz="2400" dirty="0"/>
              <a:t>accountability mechanism has proven counter-productive by damaging the delivery of their services to those they are intended to benefit</a:t>
            </a:r>
            <a:endParaRPr lang="en-US" sz="2400" i="1" dirty="0"/>
          </a:p>
        </p:txBody>
      </p:sp>
    </p:spTree>
    <p:extLst>
      <p:ext uri="{BB962C8B-B14F-4D97-AF65-F5344CB8AC3E}">
        <p14:creationId xmlns:p14="http://schemas.microsoft.com/office/powerpoint/2010/main" val="217670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66C98B-BDB9-426B-9584-EE834951C966}"/>
              </a:ext>
            </a:extLst>
          </p:cNvPr>
          <p:cNvSpPr>
            <a:spLocks noGrp="1"/>
          </p:cNvSpPr>
          <p:nvPr>
            <p:ph type="sldNum" sz="quarter" idx="12"/>
          </p:nvPr>
        </p:nvSpPr>
        <p:spPr/>
        <p:txBody>
          <a:bodyPr/>
          <a:lstStyle/>
          <a:p>
            <a:fld id="{DA60BA0E-20D0-4E7C-B286-26C960A6788F}" type="slidenum">
              <a:rPr lang="en-GB" smtClean="0"/>
              <a:t>28</a:t>
            </a:fld>
            <a:endParaRPr lang="en-GB"/>
          </a:p>
        </p:txBody>
      </p:sp>
      <p:sp>
        <p:nvSpPr>
          <p:cNvPr id="5" name="Title 1">
            <a:extLst>
              <a:ext uri="{FF2B5EF4-FFF2-40B4-BE49-F238E27FC236}">
                <a16:creationId xmlns:a16="http://schemas.microsoft.com/office/drawing/2014/main" id="{DFA51EFF-952B-4913-A5F9-67CB2E3EF779}"/>
              </a:ext>
            </a:extLst>
          </p:cNvPr>
          <p:cNvSpPr>
            <a:spLocks noGrp="1"/>
          </p:cNvSpPr>
          <p:nvPr>
            <p:ph type="title"/>
          </p:nvPr>
        </p:nvSpPr>
        <p:spPr>
          <a:xfrm>
            <a:off x="477788" y="303808"/>
            <a:ext cx="10796875" cy="1397000"/>
          </a:xfrm>
        </p:spPr>
        <p:txBody>
          <a:bodyPr/>
          <a:lstStyle/>
          <a:p>
            <a:r>
              <a:rPr lang="en-US" dirty="0">
                <a:solidFill>
                  <a:srgbClr val="374C81"/>
                </a:solidFill>
              </a:rPr>
              <a:t>How these lenses impact Accountability in the TS</a:t>
            </a:r>
            <a:endParaRPr lang="en-US" dirty="0"/>
          </a:p>
        </p:txBody>
      </p:sp>
      <p:sp>
        <p:nvSpPr>
          <p:cNvPr id="6" name="Content Placeholder 2">
            <a:extLst>
              <a:ext uri="{FF2B5EF4-FFF2-40B4-BE49-F238E27FC236}">
                <a16:creationId xmlns:a16="http://schemas.microsoft.com/office/drawing/2014/main" id="{B8932B58-BD96-4BB1-BAB6-ADEEE5103278}"/>
              </a:ext>
            </a:extLst>
          </p:cNvPr>
          <p:cNvSpPr>
            <a:spLocks noGrp="1"/>
          </p:cNvSpPr>
          <p:nvPr>
            <p:ph idx="1"/>
          </p:nvPr>
        </p:nvSpPr>
        <p:spPr>
          <a:xfrm>
            <a:off x="405780" y="1766912"/>
            <a:ext cx="11161240" cy="4470400"/>
          </a:xfrm>
        </p:spPr>
        <p:txBody>
          <a:bodyPr anchor="ctr">
            <a:noAutofit/>
          </a:bodyPr>
          <a:lstStyle/>
          <a:p>
            <a:pPr algn="just">
              <a:lnSpc>
                <a:spcPct val="150000"/>
              </a:lnSpc>
            </a:pPr>
            <a:r>
              <a:rPr lang="en-GB" i="1" dirty="0"/>
              <a:t>Downward Accountability:</a:t>
            </a:r>
          </a:p>
          <a:p>
            <a:pPr lvl="1" algn="just">
              <a:lnSpc>
                <a:spcPct val="150000"/>
              </a:lnSpc>
            </a:pPr>
            <a:r>
              <a:rPr lang="en-GB" sz="2400" dirty="0"/>
              <a:t>the need for TSOs to share the financial and social impacts of the services they provide </a:t>
            </a:r>
            <a:r>
              <a:rPr lang="en-GB" sz="2400" i="1" dirty="0"/>
              <a:t>with</a:t>
            </a:r>
            <a:r>
              <a:rPr lang="en-GB" sz="2400" dirty="0"/>
              <a:t> their beneficiaries and the communities they serve</a:t>
            </a:r>
          </a:p>
          <a:p>
            <a:pPr lvl="1" algn="just">
              <a:lnSpc>
                <a:spcPct val="150000"/>
              </a:lnSpc>
            </a:pPr>
            <a:r>
              <a:rPr lang="en-GB" sz="2400" dirty="0"/>
              <a:t>used to assess the needs of TSO beneficiaries and to understand whether those needs have been addressed with the services rendered</a:t>
            </a:r>
            <a:endParaRPr lang="en-US" sz="2400" i="1" dirty="0"/>
          </a:p>
        </p:txBody>
      </p:sp>
    </p:spTree>
    <p:extLst>
      <p:ext uri="{BB962C8B-B14F-4D97-AF65-F5344CB8AC3E}">
        <p14:creationId xmlns:p14="http://schemas.microsoft.com/office/powerpoint/2010/main" val="251046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789E94-495A-4A46-AD3C-446AC8C2DF46}"/>
              </a:ext>
            </a:extLst>
          </p:cNvPr>
          <p:cNvSpPr>
            <a:spLocks noGrp="1"/>
          </p:cNvSpPr>
          <p:nvPr>
            <p:ph type="sldNum" sz="quarter" idx="12"/>
          </p:nvPr>
        </p:nvSpPr>
        <p:spPr/>
        <p:txBody>
          <a:bodyPr/>
          <a:lstStyle/>
          <a:p>
            <a:fld id="{DA60BA0E-20D0-4E7C-B286-26C960A6788F}" type="slidenum">
              <a:rPr lang="en-GB" smtClean="0"/>
              <a:t>29</a:t>
            </a:fld>
            <a:endParaRPr lang="en-GB"/>
          </a:p>
        </p:txBody>
      </p:sp>
      <p:sp>
        <p:nvSpPr>
          <p:cNvPr id="5" name="Title 1">
            <a:extLst>
              <a:ext uri="{FF2B5EF4-FFF2-40B4-BE49-F238E27FC236}">
                <a16:creationId xmlns:a16="http://schemas.microsoft.com/office/drawing/2014/main" id="{9B79FDFF-7DC3-4198-9E62-96FF241E2E1D}"/>
              </a:ext>
            </a:extLst>
          </p:cNvPr>
          <p:cNvSpPr>
            <a:spLocks noGrp="1"/>
          </p:cNvSpPr>
          <p:nvPr>
            <p:ph type="title"/>
          </p:nvPr>
        </p:nvSpPr>
        <p:spPr>
          <a:xfrm>
            <a:off x="477788" y="447824"/>
            <a:ext cx="10796875" cy="1397000"/>
          </a:xfrm>
        </p:spPr>
        <p:txBody>
          <a:bodyPr/>
          <a:lstStyle/>
          <a:p>
            <a:r>
              <a:rPr lang="en-US" dirty="0">
                <a:solidFill>
                  <a:srgbClr val="374C81"/>
                </a:solidFill>
              </a:rPr>
              <a:t>How these lenses impact Accountability in the TS</a:t>
            </a:r>
            <a:endParaRPr lang="en-US" dirty="0"/>
          </a:p>
        </p:txBody>
      </p:sp>
      <p:sp>
        <p:nvSpPr>
          <p:cNvPr id="6" name="Content Placeholder 2">
            <a:extLst>
              <a:ext uri="{FF2B5EF4-FFF2-40B4-BE49-F238E27FC236}">
                <a16:creationId xmlns:a16="http://schemas.microsoft.com/office/drawing/2014/main" id="{7018D7CB-6C8F-4BD0-AD15-E4D8C36FB322}"/>
              </a:ext>
            </a:extLst>
          </p:cNvPr>
          <p:cNvSpPr>
            <a:spLocks noGrp="1"/>
          </p:cNvSpPr>
          <p:nvPr>
            <p:ph idx="1"/>
          </p:nvPr>
        </p:nvSpPr>
        <p:spPr>
          <a:xfrm>
            <a:off x="405780" y="1694904"/>
            <a:ext cx="11449272" cy="4470400"/>
          </a:xfrm>
        </p:spPr>
        <p:txBody>
          <a:bodyPr anchor="ctr">
            <a:noAutofit/>
          </a:bodyPr>
          <a:lstStyle/>
          <a:p>
            <a:pPr algn="just">
              <a:lnSpc>
                <a:spcPct val="150000"/>
              </a:lnSpc>
            </a:pPr>
            <a:r>
              <a:rPr lang="en-GB" i="1" dirty="0"/>
              <a:t>Why does Downward Accountability matter?</a:t>
            </a:r>
          </a:p>
          <a:p>
            <a:pPr lvl="1" algn="just">
              <a:lnSpc>
                <a:spcPct val="150000"/>
              </a:lnSpc>
            </a:pPr>
            <a:r>
              <a:rPr lang="en-GB" sz="2400" dirty="0"/>
              <a:t>humanitarian aids delivered did not reflect the humanitarian needs of the survivors </a:t>
            </a:r>
          </a:p>
          <a:p>
            <a:pPr lvl="1" algn="just">
              <a:lnSpc>
                <a:spcPct val="150000"/>
              </a:lnSpc>
            </a:pPr>
            <a:r>
              <a:rPr lang="en-GB" sz="2400" dirty="0"/>
              <a:t>beneficiaries have no feedback/accountability mechanism to access the suitability of the services they received</a:t>
            </a:r>
            <a:endParaRPr lang="en-US" sz="2400" i="1" dirty="0"/>
          </a:p>
        </p:txBody>
      </p:sp>
    </p:spTree>
    <p:extLst>
      <p:ext uri="{BB962C8B-B14F-4D97-AF65-F5344CB8AC3E}">
        <p14:creationId xmlns:p14="http://schemas.microsoft.com/office/powerpoint/2010/main" val="180234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12" y="404664"/>
            <a:ext cx="10157354" cy="1397000"/>
          </a:xfrm>
        </p:spPr>
        <p:txBody>
          <a:bodyPr/>
          <a:lstStyle/>
          <a:p>
            <a:r>
              <a:rPr lang="en-US" dirty="0"/>
              <a:t>The nature and purpose of </a:t>
            </a:r>
            <a:br>
              <a:rPr lang="en-US" dirty="0"/>
            </a:br>
            <a:r>
              <a:rPr lang="en-US" dirty="0"/>
              <a:t>Third Sector Organizations</a:t>
            </a:r>
          </a:p>
        </p:txBody>
      </p:sp>
      <p:sp>
        <p:nvSpPr>
          <p:cNvPr id="4" name="Text Placeholder 3"/>
          <p:cNvSpPr>
            <a:spLocks noGrp="1"/>
          </p:cNvSpPr>
          <p:nvPr>
            <p:ph idx="1"/>
          </p:nvPr>
        </p:nvSpPr>
        <p:spPr>
          <a:xfrm>
            <a:off x="617578" y="2270968"/>
            <a:ext cx="10157354" cy="4470400"/>
          </a:xfrm>
        </p:spPr>
        <p:txBody>
          <a:bodyPr anchor="ctr"/>
          <a:lstStyle/>
          <a:p>
            <a:pPr>
              <a:lnSpc>
                <a:spcPct val="150000"/>
              </a:lnSpc>
            </a:pPr>
            <a:r>
              <a:rPr lang="en-US" dirty="0"/>
              <a:t>The mission of the Gavi - Vaccine Alliance</a:t>
            </a:r>
          </a:p>
          <a:p>
            <a:pPr marL="0" indent="0">
              <a:lnSpc>
                <a:spcPct val="150000"/>
              </a:lnSpc>
              <a:buNone/>
            </a:pPr>
            <a:r>
              <a:rPr lang="en-US" dirty="0"/>
              <a:t> is to “sav(e) children’s lives and protect people’s </a:t>
            </a:r>
          </a:p>
          <a:p>
            <a:pPr marL="0" indent="0">
              <a:lnSpc>
                <a:spcPct val="150000"/>
              </a:lnSpc>
              <a:buNone/>
            </a:pPr>
            <a:r>
              <a:rPr lang="en-US" dirty="0"/>
              <a:t>health by improving the availability of vaccines </a:t>
            </a:r>
          </a:p>
          <a:p>
            <a:pPr marL="0" indent="0">
              <a:lnSpc>
                <a:spcPct val="150000"/>
              </a:lnSpc>
              <a:buNone/>
            </a:pPr>
            <a:r>
              <a:rPr lang="en-US" dirty="0"/>
              <a:t>in lower-income countries”. </a:t>
            </a:r>
          </a:p>
          <a:p>
            <a:pPr lvl="1">
              <a:lnSpc>
                <a:spcPct val="150000"/>
              </a:lnSpc>
            </a:pPr>
            <a:r>
              <a:rPr lang="en-GB" b="1" dirty="0"/>
              <a:t>Civil society organizations </a:t>
            </a:r>
            <a:r>
              <a:rPr lang="en-GB" dirty="0"/>
              <a:t>play a key role in advancing Gavi’s vision and mission.</a:t>
            </a:r>
            <a:endParaRPr lang="en-US" dirty="0"/>
          </a:p>
        </p:txBody>
      </p:sp>
      <p:sp>
        <p:nvSpPr>
          <p:cNvPr id="3" name="Slide Number Placeholder 2"/>
          <p:cNvSpPr>
            <a:spLocks noGrp="1"/>
          </p:cNvSpPr>
          <p:nvPr>
            <p:ph type="sldNum" sz="quarter" idx="12"/>
          </p:nvPr>
        </p:nvSpPr>
        <p:spPr/>
        <p:txBody>
          <a:bodyPr/>
          <a:lstStyle/>
          <a:p>
            <a:fld id="{DA60BA0E-20D0-4E7C-B286-26C960A6788F}" type="slidenum">
              <a:rPr lang="en-US" smtClean="0"/>
              <a:t>3</a:t>
            </a:fld>
            <a:endParaRPr lang="en-US"/>
          </a:p>
        </p:txBody>
      </p:sp>
      <p:pic>
        <p:nvPicPr>
          <p:cNvPr id="1026" name="Picture 2" descr="Image result for gavi vaccine alliance">
            <a:extLst>
              <a:ext uri="{FF2B5EF4-FFF2-40B4-BE49-F238E27FC236}">
                <a16:creationId xmlns:a16="http://schemas.microsoft.com/office/drawing/2014/main" id="{98333BFF-6378-4842-AB1B-E2B735649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644" y="1196752"/>
            <a:ext cx="3816423"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1E859F-A431-42EF-B774-59798C7A7D95}"/>
              </a:ext>
            </a:extLst>
          </p:cNvPr>
          <p:cNvSpPr>
            <a:spLocks noGrp="1"/>
          </p:cNvSpPr>
          <p:nvPr>
            <p:ph type="sldNum" sz="quarter" idx="12"/>
          </p:nvPr>
        </p:nvSpPr>
        <p:spPr/>
        <p:txBody>
          <a:bodyPr/>
          <a:lstStyle/>
          <a:p>
            <a:fld id="{DA60BA0E-20D0-4E7C-B286-26C960A6788F}" type="slidenum">
              <a:rPr lang="en-GB" smtClean="0"/>
              <a:t>30</a:t>
            </a:fld>
            <a:endParaRPr lang="en-GB"/>
          </a:p>
        </p:txBody>
      </p:sp>
      <p:sp>
        <p:nvSpPr>
          <p:cNvPr id="5" name="Title 1">
            <a:extLst>
              <a:ext uri="{FF2B5EF4-FFF2-40B4-BE49-F238E27FC236}">
                <a16:creationId xmlns:a16="http://schemas.microsoft.com/office/drawing/2014/main" id="{472BCA3E-FBBC-4F52-B37F-91B793E92E05}"/>
              </a:ext>
            </a:extLst>
          </p:cNvPr>
          <p:cNvSpPr>
            <a:spLocks noGrp="1"/>
          </p:cNvSpPr>
          <p:nvPr>
            <p:ph type="title"/>
          </p:nvPr>
        </p:nvSpPr>
        <p:spPr>
          <a:xfrm>
            <a:off x="477788" y="332656"/>
            <a:ext cx="10796875" cy="1397000"/>
          </a:xfrm>
        </p:spPr>
        <p:txBody>
          <a:bodyPr/>
          <a:lstStyle/>
          <a:p>
            <a:r>
              <a:rPr lang="en-US" dirty="0">
                <a:solidFill>
                  <a:srgbClr val="374C81"/>
                </a:solidFill>
              </a:rPr>
              <a:t>How these lenses impact Accountability in the TS</a:t>
            </a:r>
            <a:endParaRPr lang="en-US" dirty="0"/>
          </a:p>
        </p:txBody>
      </p:sp>
      <p:sp>
        <p:nvSpPr>
          <p:cNvPr id="6" name="Content Placeholder 2">
            <a:extLst>
              <a:ext uri="{FF2B5EF4-FFF2-40B4-BE49-F238E27FC236}">
                <a16:creationId xmlns:a16="http://schemas.microsoft.com/office/drawing/2014/main" id="{CCF1F149-5F26-4481-A9D6-D3542A184EA2}"/>
              </a:ext>
            </a:extLst>
          </p:cNvPr>
          <p:cNvSpPr>
            <a:spLocks noGrp="1"/>
          </p:cNvSpPr>
          <p:nvPr>
            <p:ph idx="1"/>
          </p:nvPr>
        </p:nvSpPr>
        <p:spPr>
          <a:xfrm>
            <a:off x="333772" y="1700808"/>
            <a:ext cx="11377264" cy="4470400"/>
          </a:xfrm>
        </p:spPr>
        <p:txBody>
          <a:bodyPr anchor="ctr">
            <a:noAutofit/>
          </a:bodyPr>
          <a:lstStyle/>
          <a:p>
            <a:pPr algn="just">
              <a:lnSpc>
                <a:spcPct val="150000"/>
              </a:lnSpc>
            </a:pPr>
            <a:r>
              <a:rPr lang="en-GB" i="1" dirty="0"/>
              <a:t>Tools for Downward Accountability?</a:t>
            </a:r>
          </a:p>
          <a:p>
            <a:pPr lvl="1" algn="just">
              <a:lnSpc>
                <a:spcPct val="150000"/>
              </a:lnSpc>
            </a:pPr>
            <a:r>
              <a:rPr lang="en-GB" sz="2400" dirty="0"/>
              <a:t>participatory dialogues, participatory evaluations and social audits to monitor performance and to establish accounting information systems </a:t>
            </a:r>
          </a:p>
          <a:p>
            <a:pPr lvl="1" algn="just">
              <a:lnSpc>
                <a:spcPct val="150000"/>
              </a:lnSpc>
            </a:pPr>
            <a:r>
              <a:rPr lang="en-GB" sz="2400" dirty="0"/>
              <a:t>participatory rural appraisal visits and participatory learning and action initiatives that could include surveys, public meetings, or a formal dialogue on projects</a:t>
            </a:r>
            <a:endParaRPr lang="en-US" sz="2400" i="1" dirty="0"/>
          </a:p>
        </p:txBody>
      </p:sp>
    </p:spTree>
    <p:extLst>
      <p:ext uri="{BB962C8B-B14F-4D97-AF65-F5344CB8AC3E}">
        <p14:creationId xmlns:p14="http://schemas.microsoft.com/office/powerpoint/2010/main" val="65780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FB51FB-36E6-455B-A80A-FCEDAD9924B6}"/>
              </a:ext>
            </a:extLst>
          </p:cNvPr>
          <p:cNvSpPr>
            <a:spLocks noGrp="1"/>
          </p:cNvSpPr>
          <p:nvPr>
            <p:ph type="sldNum" sz="quarter" idx="12"/>
          </p:nvPr>
        </p:nvSpPr>
        <p:spPr/>
        <p:txBody>
          <a:bodyPr/>
          <a:lstStyle/>
          <a:p>
            <a:fld id="{DA60BA0E-20D0-4E7C-B286-26C960A6788F}" type="slidenum">
              <a:rPr lang="en-GB" smtClean="0"/>
              <a:t>31</a:t>
            </a:fld>
            <a:endParaRPr lang="en-GB"/>
          </a:p>
        </p:txBody>
      </p:sp>
      <p:sp>
        <p:nvSpPr>
          <p:cNvPr id="5" name="Content Placeholder 2">
            <a:extLst>
              <a:ext uri="{FF2B5EF4-FFF2-40B4-BE49-F238E27FC236}">
                <a16:creationId xmlns:a16="http://schemas.microsoft.com/office/drawing/2014/main" id="{0F3771FF-EC91-40C9-BCAA-7E19B9F69709}"/>
              </a:ext>
            </a:extLst>
          </p:cNvPr>
          <p:cNvSpPr>
            <a:spLocks noGrp="1"/>
          </p:cNvSpPr>
          <p:nvPr>
            <p:ph idx="1"/>
          </p:nvPr>
        </p:nvSpPr>
        <p:spPr>
          <a:xfrm>
            <a:off x="405780" y="1910928"/>
            <a:ext cx="11377264" cy="4470400"/>
          </a:xfrm>
        </p:spPr>
        <p:txBody>
          <a:bodyPr anchor="ctr">
            <a:noAutofit/>
          </a:bodyPr>
          <a:lstStyle/>
          <a:p>
            <a:pPr algn="just">
              <a:lnSpc>
                <a:spcPct val="150000"/>
              </a:lnSpc>
            </a:pPr>
            <a:r>
              <a:rPr lang="en-GB" i="1" dirty="0"/>
              <a:t>Criticisms of Downward Accountability?</a:t>
            </a:r>
          </a:p>
          <a:p>
            <a:pPr lvl="1" algn="just">
              <a:lnSpc>
                <a:spcPct val="150000"/>
              </a:lnSpc>
            </a:pPr>
            <a:r>
              <a:rPr lang="en-GB" sz="2400" dirty="0"/>
              <a:t>Consultative approach to downward accountability does not necessarily imply inclusive and effective engagements with beneficiaries</a:t>
            </a:r>
          </a:p>
          <a:p>
            <a:pPr lvl="1" algn="just">
              <a:lnSpc>
                <a:spcPct val="150000"/>
              </a:lnSpc>
            </a:pPr>
            <a:r>
              <a:rPr lang="en-GB" sz="2400" dirty="0"/>
              <a:t>Inadequate in incorporating beneficiaries’ needs and views </a:t>
            </a:r>
            <a:r>
              <a:rPr lang="en-GB" sz="2400" i="1" dirty="0"/>
              <a:t>prior to</a:t>
            </a:r>
            <a:r>
              <a:rPr lang="en-GB" sz="2400" dirty="0"/>
              <a:t> the design and the implementation projects.</a:t>
            </a:r>
          </a:p>
          <a:p>
            <a:pPr lvl="1" algn="just">
              <a:lnSpc>
                <a:spcPct val="150000"/>
              </a:lnSpc>
            </a:pPr>
            <a:r>
              <a:rPr lang="en-GB" sz="2400" dirty="0"/>
              <a:t>Validate the views of their funders, rather than reflect the opinions and views of their beneficiaries</a:t>
            </a:r>
            <a:endParaRPr lang="en-US" sz="2400" i="1" dirty="0"/>
          </a:p>
        </p:txBody>
      </p:sp>
      <p:sp>
        <p:nvSpPr>
          <p:cNvPr id="6" name="Title 1">
            <a:extLst>
              <a:ext uri="{FF2B5EF4-FFF2-40B4-BE49-F238E27FC236}">
                <a16:creationId xmlns:a16="http://schemas.microsoft.com/office/drawing/2014/main" id="{6105F498-CCFE-49C2-A5A3-E44EDC17A1D5}"/>
              </a:ext>
            </a:extLst>
          </p:cNvPr>
          <p:cNvSpPr>
            <a:spLocks noGrp="1"/>
          </p:cNvSpPr>
          <p:nvPr>
            <p:ph type="title"/>
          </p:nvPr>
        </p:nvSpPr>
        <p:spPr>
          <a:xfrm>
            <a:off x="477788" y="231800"/>
            <a:ext cx="10796875" cy="1397000"/>
          </a:xfrm>
        </p:spPr>
        <p:txBody>
          <a:bodyPr/>
          <a:lstStyle/>
          <a:p>
            <a:r>
              <a:rPr lang="en-US" dirty="0">
                <a:solidFill>
                  <a:srgbClr val="374C81"/>
                </a:solidFill>
              </a:rPr>
              <a:t>How these lenses impact Accountability in the TS</a:t>
            </a:r>
            <a:endParaRPr lang="en-US" dirty="0"/>
          </a:p>
        </p:txBody>
      </p:sp>
    </p:spTree>
    <p:extLst>
      <p:ext uri="{BB962C8B-B14F-4D97-AF65-F5344CB8AC3E}">
        <p14:creationId xmlns:p14="http://schemas.microsoft.com/office/powerpoint/2010/main" val="380802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B77BD2-865B-4300-83A1-6925F9FE7F97}"/>
              </a:ext>
            </a:extLst>
          </p:cNvPr>
          <p:cNvSpPr>
            <a:spLocks noGrp="1"/>
          </p:cNvSpPr>
          <p:nvPr>
            <p:ph type="sldNum" sz="quarter" idx="12"/>
          </p:nvPr>
        </p:nvSpPr>
        <p:spPr/>
        <p:txBody>
          <a:bodyPr/>
          <a:lstStyle/>
          <a:p>
            <a:fld id="{DA60BA0E-20D0-4E7C-B286-26C960A6788F}" type="slidenum">
              <a:rPr lang="en-GB" smtClean="0"/>
              <a:t>32</a:t>
            </a:fld>
            <a:endParaRPr lang="en-GB"/>
          </a:p>
        </p:txBody>
      </p:sp>
      <p:sp>
        <p:nvSpPr>
          <p:cNvPr id="11" name="Title 1">
            <a:extLst>
              <a:ext uri="{FF2B5EF4-FFF2-40B4-BE49-F238E27FC236}">
                <a16:creationId xmlns:a16="http://schemas.microsoft.com/office/drawing/2014/main" id="{BDC67C20-B93D-452C-B036-7CD5CB98B575}"/>
              </a:ext>
            </a:extLst>
          </p:cNvPr>
          <p:cNvSpPr>
            <a:spLocks noGrp="1"/>
          </p:cNvSpPr>
          <p:nvPr>
            <p:ph type="title"/>
          </p:nvPr>
        </p:nvSpPr>
        <p:spPr>
          <a:xfrm>
            <a:off x="477788" y="303808"/>
            <a:ext cx="10796875" cy="1397000"/>
          </a:xfrm>
        </p:spPr>
        <p:txBody>
          <a:bodyPr/>
          <a:lstStyle/>
          <a:p>
            <a:r>
              <a:rPr lang="en-US" dirty="0">
                <a:solidFill>
                  <a:srgbClr val="374C81"/>
                </a:solidFill>
              </a:rPr>
              <a:t>How these lenses impact Accountability in the TS</a:t>
            </a:r>
            <a:endParaRPr lang="en-US" dirty="0"/>
          </a:p>
        </p:txBody>
      </p:sp>
      <p:sp>
        <p:nvSpPr>
          <p:cNvPr id="12" name="Content Placeholder 2">
            <a:extLst>
              <a:ext uri="{FF2B5EF4-FFF2-40B4-BE49-F238E27FC236}">
                <a16:creationId xmlns:a16="http://schemas.microsoft.com/office/drawing/2014/main" id="{4DC5FAA0-ADDE-4DF1-A125-45F2215FC01B}"/>
              </a:ext>
            </a:extLst>
          </p:cNvPr>
          <p:cNvSpPr>
            <a:spLocks noGrp="1"/>
          </p:cNvSpPr>
          <p:nvPr>
            <p:ph idx="1"/>
          </p:nvPr>
        </p:nvSpPr>
        <p:spPr>
          <a:xfrm>
            <a:off x="405780" y="1766912"/>
            <a:ext cx="11377264" cy="4470400"/>
          </a:xfrm>
        </p:spPr>
        <p:txBody>
          <a:bodyPr anchor="ctr">
            <a:noAutofit/>
          </a:bodyPr>
          <a:lstStyle/>
          <a:p>
            <a:pPr algn="just">
              <a:lnSpc>
                <a:spcPct val="150000"/>
              </a:lnSpc>
            </a:pPr>
            <a:r>
              <a:rPr lang="en-GB" i="1" dirty="0"/>
              <a:t>Holistic Accountability:</a:t>
            </a:r>
          </a:p>
          <a:p>
            <a:pPr lvl="1" algn="just">
              <a:lnSpc>
                <a:spcPct val="150000"/>
              </a:lnSpc>
            </a:pPr>
            <a:r>
              <a:rPr lang="en-GB" sz="2400" dirty="0"/>
              <a:t>addresses the accountability relationships of TSOs with its broader and to its mission statement </a:t>
            </a:r>
          </a:p>
          <a:p>
            <a:pPr lvl="1" algn="just">
              <a:lnSpc>
                <a:spcPct val="150000"/>
              </a:lnSpc>
            </a:pPr>
            <a:r>
              <a:rPr lang="en-GB" sz="2400" dirty="0"/>
              <a:t>encompasses a broader form of accountability than upward or downward accountability</a:t>
            </a:r>
          </a:p>
          <a:p>
            <a:pPr lvl="1" algn="just">
              <a:lnSpc>
                <a:spcPct val="150000"/>
              </a:lnSpc>
            </a:pPr>
            <a:r>
              <a:rPr lang="en-GB" sz="2400" dirty="0"/>
              <a:t>include qualitative and quantitative measures of the short and long-term impacts of the TSOs actions to multifaceted stakeholders </a:t>
            </a:r>
          </a:p>
        </p:txBody>
      </p:sp>
    </p:spTree>
    <p:extLst>
      <p:ext uri="{BB962C8B-B14F-4D97-AF65-F5344CB8AC3E}">
        <p14:creationId xmlns:p14="http://schemas.microsoft.com/office/powerpoint/2010/main" val="149579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D4770E-04B6-40A1-83F6-E7BD1C9D4A11}"/>
              </a:ext>
            </a:extLst>
          </p:cNvPr>
          <p:cNvSpPr>
            <a:spLocks noGrp="1"/>
          </p:cNvSpPr>
          <p:nvPr>
            <p:ph type="sldNum" sz="quarter" idx="12"/>
          </p:nvPr>
        </p:nvSpPr>
        <p:spPr/>
        <p:txBody>
          <a:bodyPr/>
          <a:lstStyle/>
          <a:p>
            <a:fld id="{DA60BA0E-20D0-4E7C-B286-26C960A6788F}" type="slidenum">
              <a:rPr lang="en-GB" smtClean="0"/>
              <a:t>33</a:t>
            </a:fld>
            <a:endParaRPr lang="en-GB"/>
          </a:p>
        </p:txBody>
      </p:sp>
      <p:sp>
        <p:nvSpPr>
          <p:cNvPr id="5" name="Title 1">
            <a:extLst>
              <a:ext uri="{FF2B5EF4-FFF2-40B4-BE49-F238E27FC236}">
                <a16:creationId xmlns:a16="http://schemas.microsoft.com/office/drawing/2014/main" id="{EA555AE9-03E7-4C7C-8C96-01D753AE64AA}"/>
              </a:ext>
            </a:extLst>
          </p:cNvPr>
          <p:cNvSpPr>
            <a:spLocks noGrp="1"/>
          </p:cNvSpPr>
          <p:nvPr>
            <p:ph type="title"/>
          </p:nvPr>
        </p:nvSpPr>
        <p:spPr>
          <a:xfrm>
            <a:off x="477788" y="159792"/>
            <a:ext cx="10796875" cy="1397000"/>
          </a:xfrm>
        </p:spPr>
        <p:txBody>
          <a:bodyPr/>
          <a:lstStyle/>
          <a:p>
            <a:r>
              <a:rPr lang="en-US" dirty="0">
                <a:solidFill>
                  <a:srgbClr val="374C81"/>
                </a:solidFill>
              </a:rPr>
              <a:t>How these lenses impact Accountability in the TS</a:t>
            </a:r>
            <a:endParaRPr lang="en-US" dirty="0"/>
          </a:p>
        </p:txBody>
      </p:sp>
      <p:sp>
        <p:nvSpPr>
          <p:cNvPr id="10" name="Content Placeholder 2">
            <a:extLst>
              <a:ext uri="{FF2B5EF4-FFF2-40B4-BE49-F238E27FC236}">
                <a16:creationId xmlns:a16="http://schemas.microsoft.com/office/drawing/2014/main" id="{202BFC4B-80BC-485B-9718-A2C199F5AA2B}"/>
              </a:ext>
            </a:extLst>
          </p:cNvPr>
          <p:cNvSpPr>
            <a:spLocks noGrp="1"/>
          </p:cNvSpPr>
          <p:nvPr>
            <p:ph idx="1"/>
          </p:nvPr>
        </p:nvSpPr>
        <p:spPr>
          <a:xfrm>
            <a:off x="216023" y="2126952"/>
            <a:ext cx="11711037" cy="4470400"/>
          </a:xfrm>
        </p:spPr>
        <p:txBody>
          <a:bodyPr anchor="ctr">
            <a:noAutofit/>
          </a:bodyPr>
          <a:lstStyle/>
          <a:p>
            <a:pPr algn="just">
              <a:lnSpc>
                <a:spcPct val="150000"/>
              </a:lnSpc>
            </a:pPr>
            <a:r>
              <a:rPr lang="en-GB" sz="2300" i="1" dirty="0"/>
              <a:t>Why does Holistic Accountability matter?</a:t>
            </a:r>
          </a:p>
          <a:p>
            <a:pPr lvl="1" algn="just">
              <a:lnSpc>
                <a:spcPct val="150000"/>
              </a:lnSpc>
            </a:pPr>
            <a:r>
              <a:rPr lang="en-GB" sz="2300" dirty="0"/>
              <a:t>Upward and downward accountability as a subset of holistic accountability</a:t>
            </a:r>
          </a:p>
          <a:p>
            <a:pPr lvl="1" algn="just">
              <a:lnSpc>
                <a:spcPct val="150000"/>
              </a:lnSpc>
            </a:pPr>
            <a:r>
              <a:rPr lang="en-GB" sz="2300" dirty="0"/>
              <a:t>Emphasis on the moral responsiveness to the needs of their beneficiaries </a:t>
            </a:r>
          </a:p>
          <a:p>
            <a:pPr lvl="1" algn="just">
              <a:lnSpc>
                <a:spcPct val="150000"/>
              </a:lnSpc>
            </a:pPr>
            <a:r>
              <a:rPr lang="en-GB" sz="2300" dirty="0"/>
              <a:t>Emphasis on the moral inclusiveness of their beneficiaries in decision making  </a:t>
            </a:r>
          </a:p>
          <a:p>
            <a:pPr lvl="1" algn="just">
              <a:lnSpc>
                <a:spcPct val="150000"/>
              </a:lnSpc>
            </a:pPr>
            <a:r>
              <a:rPr lang="en-GB" sz="2300" dirty="0"/>
              <a:t>TSOs’ responsibilities to its donors and government.</a:t>
            </a:r>
          </a:p>
          <a:p>
            <a:pPr lvl="1" algn="just">
              <a:lnSpc>
                <a:spcPct val="150000"/>
              </a:lnSpc>
            </a:pPr>
            <a:r>
              <a:rPr lang="en-GB" sz="2300" dirty="0"/>
              <a:t>TSOs’ responsibilities to its partners.</a:t>
            </a:r>
          </a:p>
          <a:p>
            <a:pPr lvl="1" algn="just">
              <a:lnSpc>
                <a:spcPct val="150000"/>
              </a:lnSpc>
            </a:pPr>
            <a:r>
              <a:rPr lang="en-GB" sz="2300" dirty="0"/>
              <a:t>TSOs’ responsibilities to its mission statement</a:t>
            </a:r>
          </a:p>
          <a:p>
            <a:pPr lvl="1" algn="just">
              <a:lnSpc>
                <a:spcPct val="150000"/>
              </a:lnSpc>
            </a:pPr>
            <a:endParaRPr lang="en-US" sz="2300" i="1" dirty="0"/>
          </a:p>
        </p:txBody>
      </p:sp>
    </p:spTree>
    <p:extLst>
      <p:ext uri="{BB962C8B-B14F-4D97-AF65-F5344CB8AC3E}">
        <p14:creationId xmlns:p14="http://schemas.microsoft.com/office/powerpoint/2010/main" val="99250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EC2EC0-479F-40AF-8833-23082AA0C661}"/>
              </a:ext>
            </a:extLst>
          </p:cNvPr>
          <p:cNvSpPr>
            <a:spLocks noGrp="1"/>
          </p:cNvSpPr>
          <p:nvPr>
            <p:ph type="sldNum" sz="quarter" idx="12"/>
          </p:nvPr>
        </p:nvSpPr>
        <p:spPr/>
        <p:txBody>
          <a:bodyPr/>
          <a:lstStyle/>
          <a:p>
            <a:fld id="{DA60BA0E-20D0-4E7C-B286-26C960A6788F}" type="slidenum">
              <a:rPr lang="en-GB" smtClean="0"/>
              <a:t>34</a:t>
            </a:fld>
            <a:endParaRPr lang="en-GB"/>
          </a:p>
        </p:txBody>
      </p:sp>
      <p:sp>
        <p:nvSpPr>
          <p:cNvPr id="5" name="Title 1">
            <a:extLst>
              <a:ext uri="{FF2B5EF4-FFF2-40B4-BE49-F238E27FC236}">
                <a16:creationId xmlns:a16="http://schemas.microsoft.com/office/drawing/2014/main" id="{60C18A5D-41D4-4B85-88DA-71150C222B25}"/>
              </a:ext>
            </a:extLst>
          </p:cNvPr>
          <p:cNvSpPr>
            <a:spLocks noGrp="1"/>
          </p:cNvSpPr>
          <p:nvPr>
            <p:ph type="title"/>
          </p:nvPr>
        </p:nvSpPr>
        <p:spPr>
          <a:xfrm>
            <a:off x="477788" y="188640"/>
            <a:ext cx="10796875" cy="1397000"/>
          </a:xfrm>
        </p:spPr>
        <p:txBody>
          <a:bodyPr/>
          <a:lstStyle/>
          <a:p>
            <a:r>
              <a:rPr lang="en-US" dirty="0">
                <a:solidFill>
                  <a:srgbClr val="374C81"/>
                </a:solidFill>
              </a:rPr>
              <a:t>How these lenses impact Accountability in the TS</a:t>
            </a:r>
            <a:endParaRPr lang="en-US" dirty="0"/>
          </a:p>
        </p:txBody>
      </p:sp>
      <p:sp>
        <p:nvSpPr>
          <p:cNvPr id="6" name="Content Placeholder 2">
            <a:extLst>
              <a:ext uri="{FF2B5EF4-FFF2-40B4-BE49-F238E27FC236}">
                <a16:creationId xmlns:a16="http://schemas.microsoft.com/office/drawing/2014/main" id="{D1B5836E-DE00-40B8-BC9C-615158A3D037}"/>
              </a:ext>
            </a:extLst>
          </p:cNvPr>
          <p:cNvSpPr>
            <a:spLocks noGrp="1"/>
          </p:cNvSpPr>
          <p:nvPr>
            <p:ph idx="1"/>
          </p:nvPr>
        </p:nvSpPr>
        <p:spPr>
          <a:xfrm>
            <a:off x="405780" y="1910928"/>
            <a:ext cx="11233248" cy="4470400"/>
          </a:xfrm>
        </p:spPr>
        <p:txBody>
          <a:bodyPr anchor="ctr">
            <a:noAutofit/>
          </a:bodyPr>
          <a:lstStyle/>
          <a:p>
            <a:pPr algn="just">
              <a:lnSpc>
                <a:spcPct val="150000"/>
              </a:lnSpc>
            </a:pPr>
            <a:r>
              <a:rPr lang="en-GB" i="1" dirty="0"/>
              <a:t>Tools for Holistic Accountability?</a:t>
            </a:r>
          </a:p>
          <a:p>
            <a:pPr lvl="1" algn="just">
              <a:lnSpc>
                <a:spcPct val="150000"/>
              </a:lnSpc>
            </a:pPr>
            <a:r>
              <a:rPr lang="en-GB" sz="2400" dirty="0"/>
              <a:t>participatory evaluation, stakeholders’ forum and surveys, </a:t>
            </a:r>
          </a:p>
          <a:p>
            <a:pPr lvl="1" algn="just">
              <a:lnSpc>
                <a:spcPct val="150000"/>
              </a:lnSpc>
            </a:pPr>
            <a:r>
              <a:rPr lang="en-GB" sz="2400" dirty="0"/>
              <a:t>partnership with beneficiaries to develop and implement their programs </a:t>
            </a:r>
          </a:p>
          <a:p>
            <a:pPr lvl="1" algn="just">
              <a:lnSpc>
                <a:spcPct val="150000"/>
              </a:lnSpc>
            </a:pPr>
            <a:r>
              <a:rPr lang="en-GB" sz="2400" dirty="0"/>
              <a:t>storytelling which enable beneficiaries to describe their experiences and perceptions of the activities of the organization. </a:t>
            </a:r>
          </a:p>
          <a:p>
            <a:pPr lvl="1" algn="just">
              <a:lnSpc>
                <a:spcPct val="150000"/>
              </a:lnSpc>
            </a:pPr>
            <a:r>
              <a:rPr lang="en-GB" sz="2400" dirty="0"/>
              <a:t>striving to address its overall functional accountability to its donors and government</a:t>
            </a:r>
            <a:endParaRPr lang="en-US" sz="2400" i="1" dirty="0"/>
          </a:p>
        </p:txBody>
      </p:sp>
    </p:spTree>
    <p:extLst>
      <p:ext uri="{BB962C8B-B14F-4D97-AF65-F5344CB8AC3E}">
        <p14:creationId xmlns:p14="http://schemas.microsoft.com/office/powerpoint/2010/main" val="187412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806B2A-8D0F-43FB-ACEB-BE21DE91635D}"/>
              </a:ext>
            </a:extLst>
          </p:cNvPr>
          <p:cNvSpPr>
            <a:spLocks noGrp="1"/>
          </p:cNvSpPr>
          <p:nvPr>
            <p:ph type="sldNum" sz="quarter" idx="12"/>
          </p:nvPr>
        </p:nvSpPr>
        <p:spPr>
          <a:xfrm>
            <a:off x="10167146" y="6337301"/>
            <a:ext cx="1123154" cy="384176"/>
          </a:xfrm>
        </p:spPr>
        <p:txBody>
          <a:bodyPr/>
          <a:lstStyle/>
          <a:p>
            <a:r>
              <a:rPr lang="en-GB" dirty="0"/>
              <a:t>35</a:t>
            </a:r>
          </a:p>
        </p:txBody>
      </p:sp>
      <p:sp>
        <p:nvSpPr>
          <p:cNvPr id="5" name="Title 1">
            <a:extLst>
              <a:ext uri="{FF2B5EF4-FFF2-40B4-BE49-F238E27FC236}">
                <a16:creationId xmlns:a16="http://schemas.microsoft.com/office/drawing/2014/main" id="{55E1E651-8CE1-4D3A-B8CA-BE66F5C225FE}"/>
              </a:ext>
            </a:extLst>
          </p:cNvPr>
          <p:cNvSpPr>
            <a:spLocks noGrp="1"/>
          </p:cNvSpPr>
          <p:nvPr>
            <p:ph type="title"/>
          </p:nvPr>
        </p:nvSpPr>
        <p:spPr>
          <a:xfrm>
            <a:off x="626129" y="116632"/>
            <a:ext cx="10796875" cy="1397000"/>
          </a:xfrm>
        </p:spPr>
        <p:txBody>
          <a:bodyPr/>
          <a:lstStyle/>
          <a:p>
            <a:r>
              <a:rPr lang="en-US" dirty="0">
                <a:solidFill>
                  <a:srgbClr val="374C81"/>
                </a:solidFill>
              </a:rPr>
              <a:t>Summary</a:t>
            </a:r>
            <a:endParaRPr lang="en-US" dirty="0"/>
          </a:p>
        </p:txBody>
      </p:sp>
      <p:sp>
        <p:nvSpPr>
          <p:cNvPr id="6" name="Content Placeholder 2">
            <a:extLst>
              <a:ext uri="{FF2B5EF4-FFF2-40B4-BE49-F238E27FC236}">
                <a16:creationId xmlns:a16="http://schemas.microsoft.com/office/drawing/2014/main" id="{7296C002-8E10-45B0-93F7-79E0AFF06EFB}"/>
              </a:ext>
            </a:extLst>
          </p:cNvPr>
          <p:cNvSpPr>
            <a:spLocks noGrp="1"/>
          </p:cNvSpPr>
          <p:nvPr>
            <p:ph idx="1"/>
          </p:nvPr>
        </p:nvSpPr>
        <p:spPr>
          <a:xfrm>
            <a:off x="333772" y="1694904"/>
            <a:ext cx="11089232" cy="4470400"/>
          </a:xfrm>
        </p:spPr>
        <p:txBody>
          <a:bodyPr anchor="ctr">
            <a:noAutofit/>
          </a:bodyPr>
          <a:lstStyle/>
          <a:p>
            <a:pPr lvl="1" algn="just">
              <a:lnSpc>
                <a:spcPct val="150000"/>
              </a:lnSpc>
            </a:pPr>
            <a:r>
              <a:rPr lang="en-GB" sz="2400" dirty="0"/>
              <a:t>purpose of improving the lives of others and solving social problems. </a:t>
            </a:r>
          </a:p>
          <a:p>
            <a:pPr lvl="1" algn="just">
              <a:lnSpc>
                <a:spcPct val="150000"/>
              </a:lnSpc>
            </a:pPr>
            <a:r>
              <a:rPr lang="en-GB" sz="2400" dirty="0"/>
              <a:t>provide social services in countries where the public sector is deemed inefficient</a:t>
            </a:r>
          </a:p>
          <a:p>
            <a:pPr lvl="1" algn="just">
              <a:lnSpc>
                <a:spcPct val="150000"/>
              </a:lnSpc>
            </a:pPr>
            <a:r>
              <a:rPr lang="en-GB" sz="2400" dirty="0"/>
              <a:t>Accountability to financial contributors, volunteers and beneficiaries is high on their agenda</a:t>
            </a:r>
          </a:p>
          <a:p>
            <a:pPr lvl="1" algn="just">
              <a:lnSpc>
                <a:spcPct val="150000"/>
              </a:lnSpc>
            </a:pPr>
            <a:r>
              <a:rPr lang="en-GB" sz="2400" dirty="0"/>
              <a:t>Accountability, is important for legitimizing purposes.</a:t>
            </a:r>
          </a:p>
        </p:txBody>
      </p:sp>
    </p:spTree>
    <p:extLst>
      <p:ext uri="{BB962C8B-B14F-4D97-AF65-F5344CB8AC3E}">
        <p14:creationId xmlns:p14="http://schemas.microsoft.com/office/powerpoint/2010/main" val="324742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C10F2-E23F-4424-BBFB-91AA3ECBEF16}"/>
              </a:ext>
            </a:extLst>
          </p:cNvPr>
          <p:cNvSpPr>
            <a:spLocks noGrp="1"/>
          </p:cNvSpPr>
          <p:nvPr>
            <p:ph type="sldNum" sz="quarter" idx="12"/>
          </p:nvPr>
        </p:nvSpPr>
        <p:spPr/>
        <p:txBody>
          <a:bodyPr/>
          <a:lstStyle/>
          <a:p>
            <a:fld id="{DA60BA0E-20D0-4E7C-B286-26C960A6788F}" type="slidenum">
              <a:rPr lang="en-GB" smtClean="0"/>
              <a:t>36</a:t>
            </a:fld>
            <a:endParaRPr lang="en-GB"/>
          </a:p>
        </p:txBody>
      </p:sp>
      <p:sp>
        <p:nvSpPr>
          <p:cNvPr id="5" name="Slide Number Placeholder 3">
            <a:extLst>
              <a:ext uri="{FF2B5EF4-FFF2-40B4-BE49-F238E27FC236}">
                <a16:creationId xmlns:a16="http://schemas.microsoft.com/office/drawing/2014/main" id="{DB7F0CDB-A7D2-40BE-8269-EB000BE97C62}"/>
              </a:ext>
            </a:extLst>
          </p:cNvPr>
          <p:cNvSpPr txBox="1">
            <a:spLocks/>
          </p:cNvSpPr>
          <p:nvPr/>
        </p:nvSpPr>
        <p:spPr>
          <a:xfrm>
            <a:off x="10167146" y="6400801"/>
            <a:ext cx="1107518" cy="320675"/>
          </a:xfrm>
          <a:prstGeom prst="rect">
            <a:avLst/>
          </a:prstGeom>
        </p:spPr>
        <p:txBody>
          <a:bodyPr vert="horz" lIns="121899" tIns="60949" rIns="121899" bIns="60949" rtlCol="0" anchor="b"/>
          <a:lstStyle>
            <a:defPPr>
              <a:defRPr lang="en-US"/>
            </a:defPPr>
            <a:lvl1pPr marL="0" algn="r" defTabSz="1218987" rtl="0" eaLnBrk="1" latinLnBrk="0" hangingPunct="1">
              <a:defRPr sz="1200" kern="1200" baseline="0">
                <a:solidFill>
                  <a:schemeClr val="tx2">
                    <a:lumMod val="65000"/>
                    <a:lumOff val="3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DA60BA0E-20D0-4E7C-B286-26C960A6788F}" type="slidenum">
              <a:rPr lang="en-GB" smtClean="0"/>
              <a:pPr/>
              <a:t>36</a:t>
            </a:fld>
            <a:endParaRPr lang="en-GB"/>
          </a:p>
        </p:txBody>
      </p:sp>
      <p:sp>
        <p:nvSpPr>
          <p:cNvPr id="6" name="Content Placeholder 2">
            <a:extLst>
              <a:ext uri="{FF2B5EF4-FFF2-40B4-BE49-F238E27FC236}">
                <a16:creationId xmlns:a16="http://schemas.microsoft.com/office/drawing/2014/main" id="{EDA57D86-6598-4CBC-8BD5-43227B761284}"/>
              </a:ext>
            </a:extLst>
          </p:cNvPr>
          <p:cNvSpPr>
            <a:spLocks noGrp="1"/>
          </p:cNvSpPr>
          <p:nvPr>
            <p:ph idx="1"/>
          </p:nvPr>
        </p:nvSpPr>
        <p:spPr>
          <a:xfrm>
            <a:off x="780876" y="2132856"/>
            <a:ext cx="10138072" cy="3459336"/>
          </a:xfrm>
        </p:spPr>
        <p:txBody>
          <a:bodyPr anchor="ctr">
            <a:noAutofit/>
          </a:bodyPr>
          <a:lstStyle/>
          <a:p>
            <a:pPr lvl="1" algn="just">
              <a:lnSpc>
                <a:spcPct val="150000"/>
              </a:lnSpc>
            </a:pPr>
            <a:r>
              <a:rPr lang="en-GB" sz="2400" dirty="0"/>
              <a:t>Tax exemption status </a:t>
            </a:r>
          </a:p>
          <a:p>
            <a:pPr lvl="1" algn="just">
              <a:lnSpc>
                <a:spcPct val="150000"/>
              </a:lnSpc>
            </a:pPr>
            <a:r>
              <a:rPr lang="en-GB" sz="2400" dirty="0"/>
              <a:t>Upward forms of accountability </a:t>
            </a:r>
          </a:p>
          <a:p>
            <a:pPr lvl="1" algn="just">
              <a:lnSpc>
                <a:spcPct val="150000"/>
              </a:lnSpc>
            </a:pPr>
            <a:r>
              <a:rPr lang="en-GB" sz="2400" dirty="0"/>
              <a:t>Downward accountability</a:t>
            </a:r>
          </a:p>
          <a:p>
            <a:pPr lvl="1" algn="just">
              <a:lnSpc>
                <a:spcPct val="150000"/>
              </a:lnSpc>
            </a:pPr>
            <a:r>
              <a:rPr lang="en-GB" sz="2400" dirty="0"/>
              <a:t>Holistic accountability</a:t>
            </a:r>
          </a:p>
        </p:txBody>
      </p:sp>
      <p:sp>
        <p:nvSpPr>
          <p:cNvPr id="7" name="Title 1">
            <a:extLst>
              <a:ext uri="{FF2B5EF4-FFF2-40B4-BE49-F238E27FC236}">
                <a16:creationId xmlns:a16="http://schemas.microsoft.com/office/drawing/2014/main" id="{CE95F672-D87E-407C-ADFE-D4E3D9B57E81}"/>
              </a:ext>
            </a:extLst>
          </p:cNvPr>
          <p:cNvSpPr>
            <a:spLocks noGrp="1"/>
          </p:cNvSpPr>
          <p:nvPr>
            <p:ph type="title"/>
          </p:nvPr>
        </p:nvSpPr>
        <p:spPr>
          <a:xfrm>
            <a:off x="765820" y="519832"/>
            <a:ext cx="10508843" cy="1397000"/>
          </a:xfrm>
        </p:spPr>
        <p:txBody>
          <a:bodyPr/>
          <a:lstStyle/>
          <a:p>
            <a:r>
              <a:rPr lang="en-US" dirty="0">
                <a:solidFill>
                  <a:srgbClr val="374C81"/>
                </a:solidFill>
              </a:rPr>
              <a:t>Summary </a:t>
            </a:r>
            <a:r>
              <a:rPr lang="en-US" sz="2800" dirty="0">
                <a:solidFill>
                  <a:srgbClr val="374C81"/>
                </a:solidFill>
              </a:rPr>
              <a:t>(Cont.)</a:t>
            </a:r>
            <a:endParaRPr lang="en-US" sz="2800" dirty="0"/>
          </a:p>
        </p:txBody>
      </p:sp>
    </p:spTree>
    <p:extLst>
      <p:ext uri="{BB962C8B-B14F-4D97-AF65-F5344CB8AC3E}">
        <p14:creationId xmlns:p14="http://schemas.microsoft.com/office/powerpoint/2010/main" val="360354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EDAA6B-1754-4340-83E2-9B763E461B17}"/>
              </a:ext>
            </a:extLst>
          </p:cNvPr>
          <p:cNvSpPr>
            <a:spLocks noGrp="1"/>
          </p:cNvSpPr>
          <p:nvPr>
            <p:ph type="sldNum" sz="quarter" idx="12"/>
          </p:nvPr>
        </p:nvSpPr>
        <p:spPr/>
        <p:txBody>
          <a:bodyPr/>
          <a:lstStyle/>
          <a:p>
            <a:fld id="{DA60BA0E-20D0-4E7C-B286-26C960A6788F}" type="slidenum">
              <a:rPr lang="en-GB" smtClean="0"/>
              <a:t>37</a:t>
            </a:fld>
            <a:endParaRPr lang="en-GB"/>
          </a:p>
        </p:txBody>
      </p:sp>
      <p:pic>
        <p:nvPicPr>
          <p:cNvPr id="12292" name="Picture 4" descr="Image result for questions and comments">
            <a:extLst>
              <a:ext uri="{FF2B5EF4-FFF2-40B4-BE49-F238E27FC236}">
                <a16:creationId xmlns:a16="http://schemas.microsoft.com/office/drawing/2014/main" id="{04F3C1E6-3AA3-43D1-8CA5-F1000FF91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964" y="1196752"/>
            <a:ext cx="7848872" cy="472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6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706BB2-3AEA-4FB7-847F-0F5A5FD16EA5}"/>
              </a:ext>
            </a:extLst>
          </p:cNvPr>
          <p:cNvSpPr>
            <a:spLocks noGrp="1"/>
          </p:cNvSpPr>
          <p:nvPr>
            <p:ph type="sldNum" sz="quarter" idx="12"/>
          </p:nvPr>
        </p:nvSpPr>
        <p:spPr/>
        <p:txBody>
          <a:bodyPr/>
          <a:lstStyle/>
          <a:p>
            <a:fld id="{DA60BA0E-20D0-4E7C-B286-26C960A6788F}" type="slidenum">
              <a:rPr lang="en-GB" smtClean="0"/>
              <a:t>38</a:t>
            </a:fld>
            <a:endParaRPr lang="en-GB"/>
          </a:p>
        </p:txBody>
      </p:sp>
      <p:sp>
        <p:nvSpPr>
          <p:cNvPr id="5" name="Content Placeholder 2">
            <a:extLst>
              <a:ext uri="{FF2B5EF4-FFF2-40B4-BE49-F238E27FC236}">
                <a16:creationId xmlns:a16="http://schemas.microsoft.com/office/drawing/2014/main" id="{F56E4D70-D917-4891-80AD-68E62F755B51}"/>
              </a:ext>
            </a:extLst>
          </p:cNvPr>
          <p:cNvSpPr>
            <a:spLocks noGrp="1"/>
          </p:cNvSpPr>
          <p:nvPr>
            <p:ph idx="1"/>
          </p:nvPr>
        </p:nvSpPr>
        <p:spPr>
          <a:xfrm>
            <a:off x="405780" y="2204864"/>
            <a:ext cx="11377264" cy="3600400"/>
          </a:xfrm>
        </p:spPr>
        <p:txBody>
          <a:bodyPr anchor="ctr">
            <a:noAutofit/>
          </a:bodyPr>
          <a:lstStyle/>
          <a:p>
            <a:pPr algn="just"/>
            <a:r>
              <a:rPr lang="en-GB" dirty="0"/>
              <a:t>Agyemang, G., </a:t>
            </a:r>
            <a:r>
              <a:rPr lang="en-GB" dirty="0" err="1"/>
              <a:t>Awumbila</a:t>
            </a:r>
            <a:r>
              <a:rPr lang="en-GB" dirty="0"/>
              <a:t>, M., </a:t>
            </a:r>
            <a:r>
              <a:rPr lang="en-GB" dirty="0" err="1"/>
              <a:t>Unerman</a:t>
            </a:r>
            <a:r>
              <a:rPr lang="en-GB" dirty="0"/>
              <a:t>, J. and </a:t>
            </a:r>
            <a:r>
              <a:rPr lang="en-GB" dirty="0" err="1"/>
              <a:t>O’Dwyer</a:t>
            </a:r>
            <a:r>
              <a:rPr lang="en-GB" dirty="0"/>
              <a:t>, B. (2009). </a:t>
            </a:r>
            <a:r>
              <a:rPr lang="en-GB" i="1" dirty="0"/>
              <a:t>NGO Accountability and aid delivery</a:t>
            </a:r>
            <a:r>
              <a:rPr lang="en-GB" dirty="0"/>
              <a:t>. London: Certified Accountants Educational Trust.</a:t>
            </a:r>
          </a:p>
          <a:p>
            <a:pPr algn="just"/>
            <a:r>
              <a:rPr lang="en-GB" dirty="0"/>
              <a:t>Association of Chief Executives of Voluntary Organizations (2010) Good Governance: A code for the voluntary and community sector [online], 2</a:t>
            </a:r>
            <a:r>
              <a:rPr lang="en-GB" baseline="30000" dirty="0"/>
              <a:t>nd</a:t>
            </a:r>
            <a:r>
              <a:rPr lang="en-GB" dirty="0"/>
              <a:t> ed., revised, available: </a:t>
            </a:r>
            <a:r>
              <a:rPr lang="en-GB" u="sng" dirty="0">
                <a:hlinkClick r:id="rId2"/>
              </a:rPr>
              <a:t>http://greyhoundrescuewales.co.uk/wp-content/uploads/2015/09/Code-of-Governance-Full1-copy-2.pdf</a:t>
            </a:r>
            <a:endParaRPr lang="en-GB" u="sng" dirty="0"/>
          </a:p>
          <a:p>
            <a:pPr algn="just"/>
            <a:r>
              <a:rPr lang="en-GB" dirty="0" err="1"/>
              <a:t>Bedsworth</a:t>
            </a:r>
            <a:r>
              <a:rPr lang="en-GB" dirty="0"/>
              <a:t>, W. </a:t>
            </a:r>
            <a:r>
              <a:rPr lang="en-GB" dirty="0" err="1"/>
              <a:t>Goggins</a:t>
            </a:r>
            <a:r>
              <a:rPr lang="en-GB" dirty="0"/>
              <a:t>, A. G. and Howard, D. (2008). </a:t>
            </a:r>
            <a:r>
              <a:rPr lang="en-GB" i="1" dirty="0" err="1"/>
              <a:t>Nonprofit</a:t>
            </a:r>
            <a:r>
              <a:rPr lang="en-GB" i="1" dirty="0"/>
              <a:t> Overhead Costs: Breaking the Vicious Cycle of Misleading Reporting, Unrealistic Expectations, and Pressure to Conform</a:t>
            </a:r>
            <a:r>
              <a:rPr lang="en-GB" dirty="0"/>
              <a:t>, The </a:t>
            </a:r>
            <a:r>
              <a:rPr lang="en-GB" dirty="0" err="1"/>
              <a:t>Bridgespan</a:t>
            </a:r>
            <a:r>
              <a:rPr lang="en-GB" dirty="0"/>
              <a:t> Group (April), available: </a:t>
            </a:r>
            <a:r>
              <a:rPr lang="en-GB" u="sng" dirty="0">
                <a:hlinkClick r:id="rId3"/>
              </a:rPr>
              <a:t>www.bridgespan.org</a:t>
            </a:r>
            <a:endParaRPr lang="en-GB" dirty="0"/>
          </a:p>
        </p:txBody>
      </p:sp>
      <p:sp>
        <p:nvSpPr>
          <p:cNvPr id="6" name="Title 1">
            <a:extLst>
              <a:ext uri="{FF2B5EF4-FFF2-40B4-BE49-F238E27FC236}">
                <a16:creationId xmlns:a16="http://schemas.microsoft.com/office/drawing/2014/main" id="{8AC5495E-D777-4499-BF07-1D92340FC7B6}"/>
              </a:ext>
            </a:extLst>
          </p:cNvPr>
          <p:cNvSpPr>
            <a:spLocks noGrp="1"/>
          </p:cNvSpPr>
          <p:nvPr>
            <p:ph type="title"/>
          </p:nvPr>
        </p:nvSpPr>
        <p:spPr>
          <a:xfrm>
            <a:off x="549796" y="-56232"/>
            <a:ext cx="11377264" cy="1397000"/>
          </a:xfrm>
        </p:spPr>
        <p:txBody>
          <a:bodyPr/>
          <a:lstStyle/>
          <a:p>
            <a:r>
              <a:rPr lang="en-US" dirty="0">
                <a:solidFill>
                  <a:srgbClr val="374C81"/>
                </a:solidFill>
              </a:rPr>
              <a:t>Additional reading materials</a:t>
            </a:r>
            <a:endParaRPr lang="en-US" sz="2800" dirty="0"/>
          </a:p>
        </p:txBody>
      </p:sp>
    </p:spTree>
    <p:extLst>
      <p:ext uri="{BB962C8B-B14F-4D97-AF65-F5344CB8AC3E}">
        <p14:creationId xmlns:p14="http://schemas.microsoft.com/office/powerpoint/2010/main" val="271469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B09D41-8062-4530-91A1-366950D8E07A}"/>
              </a:ext>
            </a:extLst>
          </p:cNvPr>
          <p:cNvSpPr>
            <a:spLocks noGrp="1"/>
          </p:cNvSpPr>
          <p:nvPr>
            <p:ph type="sldNum" sz="quarter" idx="12"/>
          </p:nvPr>
        </p:nvSpPr>
        <p:spPr/>
        <p:txBody>
          <a:bodyPr/>
          <a:lstStyle/>
          <a:p>
            <a:fld id="{DA60BA0E-20D0-4E7C-B286-26C960A6788F}" type="slidenum">
              <a:rPr lang="en-GB" smtClean="0"/>
              <a:t>39</a:t>
            </a:fld>
            <a:endParaRPr lang="en-GB"/>
          </a:p>
        </p:txBody>
      </p:sp>
      <p:sp>
        <p:nvSpPr>
          <p:cNvPr id="5" name="Content Placeholder 2">
            <a:extLst>
              <a:ext uri="{FF2B5EF4-FFF2-40B4-BE49-F238E27FC236}">
                <a16:creationId xmlns:a16="http://schemas.microsoft.com/office/drawing/2014/main" id="{7AC8484A-6B9A-43C3-8956-54B73F905781}"/>
              </a:ext>
            </a:extLst>
          </p:cNvPr>
          <p:cNvSpPr>
            <a:spLocks noGrp="1"/>
          </p:cNvSpPr>
          <p:nvPr>
            <p:ph idx="1"/>
          </p:nvPr>
        </p:nvSpPr>
        <p:spPr>
          <a:xfrm>
            <a:off x="369777" y="2348880"/>
            <a:ext cx="11341260" cy="3835897"/>
          </a:xfrm>
        </p:spPr>
        <p:txBody>
          <a:bodyPr anchor="ctr">
            <a:noAutofit/>
          </a:bodyPr>
          <a:lstStyle/>
          <a:p>
            <a:pPr algn="just"/>
            <a:r>
              <a:rPr lang="en-GB" dirty="0" err="1"/>
              <a:t>Boomsma</a:t>
            </a:r>
            <a:r>
              <a:rPr lang="en-GB" dirty="0"/>
              <a:t>, R. and </a:t>
            </a:r>
            <a:r>
              <a:rPr lang="en-GB" dirty="0" err="1"/>
              <a:t>O’Dwyer</a:t>
            </a:r>
            <a:r>
              <a:rPr lang="en-GB" dirty="0"/>
              <a:t>, B. (2014). The nature of NGO accountability, conceptions, motives, forms and mechanisms. In: J. </a:t>
            </a:r>
            <a:r>
              <a:rPr lang="en-GB" dirty="0" err="1"/>
              <a:t>Bebbington</a:t>
            </a:r>
            <a:r>
              <a:rPr lang="en-GB" dirty="0"/>
              <a:t>, J. </a:t>
            </a:r>
            <a:r>
              <a:rPr lang="en-GB" dirty="0" err="1"/>
              <a:t>Unerman</a:t>
            </a:r>
            <a:r>
              <a:rPr lang="en-GB" dirty="0"/>
              <a:t> and B. </a:t>
            </a:r>
            <a:r>
              <a:rPr lang="en-GB" dirty="0" err="1"/>
              <a:t>O’Dwyer</a:t>
            </a:r>
            <a:r>
              <a:rPr lang="en-GB" dirty="0"/>
              <a:t> (2</a:t>
            </a:r>
            <a:r>
              <a:rPr lang="en-GB" baseline="30000" dirty="0"/>
              <a:t>nd</a:t>
            </a:r>
            <a:r>
              <a:rPr lang="en-GB" dirty="0"/>
              <a:t> ed.), </a:t>
            </a:r>
            <a:r>
              <a:rPr lang="en-GB" i="1" dirty="0"/>
              <a:t>Sustainability, Accounting and Accountability, </a:t>
            </a:r>
            <a:r>
              <a:rPr lang="en-GB" dirty="0"/>
              <a:t>pp.157-175. Oxon: Routledge.</a:t>
            </a:r>
          </a:p>
          <a:p>
            <a:pPr algn="just"/>
            <a:r>
              <a:rPr lang="en-GB" dirty="0"/>
              <a:t>Burger, R. and </a:t>
            </a:r>
            <a:r>
              <a:rPr lang="en-GB" dirty="0" err="1"/>
              <a:t>Seabe</a:t>
            </a:r>
            <a:r>
              <a:rPr lang="en-GB" dirty="0"/>
              <a:t>, D. (2014). NGO Accountability in Africa. In: E. </a:t>
            </a:r>
            <a:r>
              <a:rPr lang="en-GB" dirty="0" err="1"/>
              <a:t>Obadare</a:t>
            </a:r>
            <a:r>
              <a:rPr lang="en-GB" dirty="0"/>
              <a:t> (ed.). </a:t>
            </a:r>
            <a:r>
              <a:rPr lang="en-GB" i="1" dirty="0"/>
              <a:t>The handbook of civil society in Africa, </a:t>
            </a:r>
            <a:r>
              <a:rPr lang="en-GB" dirty="0"/>
              <a:t>pp.77-94, New York: Springer.</a:t>
            </a:r>
          </a:p>
          <a:p>
            <a:pPr algn="just"/>
            <a:r>
              <a:rPr lang="en-GB" dirty="0"/>
              <a:t>Charities and Trustee Investment (Scotland) Act 2005, </a:t>
            </a:r>
            <a:r>
              <a:rPr lang="en-GB" i="1" dirty="0"/>
              <a:t>The Charities Accounts (Scotland) Regulations</a:t>
            </a:r>
            <a:r>
              <a:rPr lang="en-GB" dirty="0"/>
              <a:t> [online], Scottish Statutory Instruments, No. 218, (May 17, 2006), available: </a:t>
            </a:r>
            <a:r>
              <a:rPr lang="en-GB" u="sng" dirty="0">
                <a:hlinkClick r:id="rId2"/>
              </a:rPr>
              <a:t>www.legislation.gov.uk/ssi/2006/218/pdfs/ssi_20060218_en.pdf</a:t>
            </a:r>
            <a:endParaRPr lang="en-GB" dirty="0"/>
          </a:p>
          <a:p>
            <a:pPr algn="just"/>
            <a:endParaRPr lang="en-GB" dirty="0"/>
          </a:p>
        </p:txBody>
      </p:sp>
      <p:sp>
        <p:nvSpPr>
          <p:cNvPr id="6" name="Title 1">
            <a:extLst>
              <a:ext uri="{FF2B5EF4-FFF2-40B4-BE49-F238E27FC236}">
                <a16:creationId xmlns:a16="http://schemas.microsoft.com/office/drawing/2014/main" id="{7E8E97C0-8920-4FA0-8863-25BAA882E789}"/>
              </a:ext>
            </a:extLst>
          </p:cNvPr>
          <p:cNvSpPr>
            <a:spLocks noGrp="1"/>
          </p:cNvSpPr>
          <p:nvPr>
            <p:ph type="title"/>
          </p:nvPr>
        </p:nvSpPr>
        <p:spPr>
          <a:xfrm>
            <a:off x="477788" y="188640"/>
            <a:ext cx="10796875" cy="1397000"/>
          </a:xfrm>
        </p:spPr>
        <p:txBody>
          <a:bodyPr/>
          <a:lstStyle/>
          <a:p>
            <a:r>
              <a:rPr lang="en-US" dirty="0">
                <a:solidFill>
                  <a:srgbClr val="374C81"/>
                </a:solidFill>
              </a:rPr>
              <a:t>Additional reading materials </a:t>
            </a:r>
            <a:r>
              <a:rPr lang="en-US" sz="2800" dirty="0">
                <a:solidFill>
                  <a:srgbClr val="374C81"/>
                </a:solidFill>
              </a:rPr>
              <a:t>(cont.)</a:t>
            </a:r>
            <a:endParaRPr lang="en-US" sz="2800" dirty="0"/>
          </a:p>
        </p:txBody>
      </p:sp>
    </p:spTree>
    <p:extLst>
      <p:ext uri="{BB962C8B-B14F-4D97-AF65-F5344CB8AC3E}">
        <p14:creationId xmlns:p14="http://schemas.microsoft.com/office/powerpoint/2010/main" val="159478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79E0-C7D8-4C9B-8432-0F1845443A30}"/>
              </a:ext>
            </a:extLst>
          </p:cNvPr>
          <p:cNvSpPr>
            <a:spLocks noGrp="1"/>
          </p:cNvSpPr>
          <p:nvPr>
            <p:ph type="title"/>
          </p:nvPr>
        </p:nvSpPr>
        <p:spPr/>
        <p:txBody>
          <a:bodyPr/>
          <a:lstStyle/>
          <a:p>
            <a:r>
              <a:rPr lang="en-US" dirty="0"/>
              <a:t>The nature and purpose of </a:t>
            </a:r>
            <a:br>
              <a:rPr lang="en-US" dirty="0"/>
            </a:br>
            <a:r>
              <a:rPr lang="en-US" dirty="0"/>
              <a:t>Third Sector Organizations</a:t>
            </a:r>
            <a:endParaRPr lang="el-GR" dirty="0"/>
          </a:p>
        </p:txBody>
      </p:sp>
      <p:sp>
        <p:nvSpPr>
          <p:cNvPr id="3" name="Content Placeholder 2">
            <a:extLst>
              <a:ext uri="{FF2B5EF4-FFF2-40B4-BE49-F238E27FC236}">
                <a16:creationId xmlns:a16="http://schemas.microsoft.com/office/drawing/2014/main" id="{2BC0EEAC-C51C-4E0A-80DA-4CB08AD71B9A}"/>
              </a:ext>
            </a:extLst>
          </p:cNvPr>
          <p:cNvSpPr>
            <a:spLocks noGrp="1"/>
          </p:cNvSpPr>
          <p:nvPr>
            <p:ph idx="1"/>
          </p:nvPr>
        </p:nvSpPr>
        <p:spPr>
          <a:xfrm>
            <a:off x="693812" y="1766912"/>
            <a:ext cx="10157354" cy="4470400"/>
          </a:xfrm>
        </p:spPr>
        <p:txBody>
          <a:bodyPr anchor="ctr">
            <a:normAutofit fontScale="92500" lnSpcReduction="10000"/>
          </a:bodyPr>
          <a:lstStyle/>
          <a:p>
            <a:pPr>
              <a:lnSpc>
                <a:spcPct val="150000"/>
              </a:lnSpc>
            </a:pPr>
            <a:r>
              <a:rPr lang="en-US" dirty="0"/>
              <a:t>The United Nations (UN) defines the “civil society” as the “third” sector (TS) in terms of economic activity, placing it alongside the first and second sectors.</a:t>
            </a:r>
          </a:p>
          <a:p>
            <a:pPr>
              <a:lnSpc>
                <a:spcPct val="150000"/>
              </a:lnSpc>
            </a:pPr>
            <a:r>
              <a:rPr lang="en-US" dirty="0"/>
              <a:t>Third sector</a:t>
            </a:r>
          </a:p>
          <a:p>
            <a:pPr lvl="1">
              <a:lnSpc>
                <a:spcPct val="150000"/>
              </a:lnSpc>
            </a:pPr>
            <a:r>
              <a:rPr lang="en-US" dirty="0"/>
              <a:t>Do not aim for profit and profit distribution,</a:t>
            </a:r>
          </a:p>
          <a:p>
            <a:pPr lvl="1">
              <a:lnSpc>
                <a:spcPct val="150000"/>
              </a:lnSpc>
            </a:pPr>
            <a:r>
              <a:rPr lang="en-US" dirty="0"/>
              <a:t>They are self-governed,</a:t>
            </a:r>
          </a:p>
          <a:p>
            <a:pPr lvl="1">
              <a:lnSpc>
                <a:spcPct val="150000"/>
              </a:lnSpc>
            </a:pPr>
            <a:r>
              <a:rPr lang="en-US" dirty="0"/>
              <a:t>Social impact is the main measure of success,</a:t>
            </a:r>
          </a:p>
          <a:p>
            <a:pPr lvl="1">
              <a:lnSpc>
                <a:spcPct val="150000"/>
              </a:lnSpc>
            </a:pPr>
            <a:r>
              <a:rPr lang="en-US" dirty="0"/>
              <a:t>Based on donations and voluntary work.</a:t>
            </a:r>
            <a:endParaRPr lang="el-GR" dirty="0"/>
          </a:p>
        </p:txBody>
      </p:sp>
      <p:sp>
        <p:nvSpPr>
          <p:cNvPr id="4" name="Slide Number Placeholder 3"/>
          <p:cNvSpPr>
            <a:spLocks noGrp="1"/>
          </p:cNvSpPr>
          <p:nvPr>
            <p:ph type="sldNum" sz="quarter" idx="12"/>
          </p:nvPr>
        </p:nvSpPr>
        <p:spPr/>
        <p:txBody>
          <a:bodyPr/>
          <a:lstStyle/>
          <a:p>
            <a:fld id="{DA60BA0E-20D0-4E7C-B286-26C960A6788F}" type="slidenum">
              <a:rPr lang="en-US" smtClean="0"/>
              <a:t>4</a:t>
            </a:fld>
            <a:endParaRPr lang="en-US"/>
          </a:p>
        </p:txBody>
      </p:sp>
      <p:pic>
        <p:nvPicPr>
          <p:cNvPr id="2050" name="Picture 2" descr="Related image">
            <a:extLst>
              <a:ext uri="{FF2B5EF4-FFF2-40B4-BE49-F238E27FC236}">
                <a16:creationId xmlns:a16="http://schemas.microsoft.com/office/drawing/2014/main" id="{433A32EA-B597-4312-948E-8C0C34A63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516" y="3212976"/>
            <a:ext cx="4896544" cy="353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72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nature and purpose of </a:t>
            </a:r>
            <a:br>
              <a:rPr lang="en-US"/>
            </a:br>
            <a:r>
              <a:rPr lang="en-US"/>
              <a:t>Third Sector Organizations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TSOs consist of:</a:t>
            </a:r>
          </a:p>
          <a:p>
            <a:pPr lvl="1"/>
            <a:r>
              <a:rPr lang="en-GB" dirty="0"/>
              <a:t>Community groups, </a:t>
            </a:r>
          </a:p>
          <a:p>
            <a:pPr lvl="1"/>
            <a:r>
              <a:rPr lang="en-GB" dirty="0"/>
              <a:t>Voluntary organizations, </a:t>
            </a:r>
          </a:p>
          <a:p>
            <a:pPr lvl="1"/>
            <a:r>
              <a:rPr lang="en-GB" dirty="0"/>
              <a:t>Charities, </a:t>
            </a:r>
          </a:p>
          <a:p>
            <a:pPr lvl="1"/>
            <a:r>
              <a:rPr lang="en-GB" dirty="0"/>
              <a:t>Social enterprises, </a:t>
            </a:r>
          </a:p>
          <a:p>
            <a:pPr lvl="1"/>
            <a:r>
              <a:rPr lang="en-GB" dirty="0"/>
              <a:t>Co-operatives </a:t>
            </a:r>
          </a:p>
          <a:p>
            <a:pPr lvl="1"/>
            <a:r>
              <a:rPr lang="en-GB" dirty="0"/>
              <a:t>Business forums, </a:t>
            </a:r>
          </a:p>
          <a:p>
            <a:pPr lvl="1"/>
            <a:r>
              <a:rPr lang="en-GB" dirty="0"/>
              <a:t>Faith based associations, </a:t>
            </a:r>
          </a:p>
          <a:p>
            <a:pPr lvl="1"/>
            <a:r>
              <a:rPr lang="en-GB" dirty="0"/>
              <a:t>Labour unions, </a:t>
            </a:r>
          </a:p>
          <a:p>
            <a:pPr lvl="1"/>
            <a:r>
              <a:rPr lang="en-GB" dirty="0"/>
              <a:t>Philanthropic </a:t>
            </a:r>
          </a:p>
          <a:p>
            <a:pPr lvl="1"/>
            <a:r>
              <a:rPr lang="en-GB" dirty="0"/>
              <a:t>Foundations,</a:t>
            </a:r>
          </a:p>
          <a:p>
            <a:pPr lvl="1"/>
            <a:r>
              <a:rPr lang="en-GB" dirty="0"/>
              <a:t>Think tanks.</a:t>
            </a:r>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5</a:t>
            </a:fld>
            <a:endParaRPr lang="en-US"/>
          </a:p>
        </p:txBody>
      </p:sp>
      <p:pic>
        <p:nvPicPr>
          <p:cNvPr id="3074" name="Picture 2" descr="Image result for nature and purpose of third sector organisation">
            <a:extLst>
              <a:ext uri="{FF2B5EF4-FFF2-40B4-BE49-F238E27FC236}">
                <a16:creationId xmlns:a16="http://schemas.microsoft.com/office/drawing/2014/main" id="{3DC4E316-7068-4073-9992-C815B2148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340" y="1852368"/>
            <a:ext cx="6264696" cy="416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71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TSOs </a:t>
            </a:r>
            <a:br>
              <a:rPr lang="en-US" dirty="0"/>
            </a:br>
            <a:r>
              <a:rPr lang="en-US" dirty="0"/>
              <a:t>in the modern economy</a:t>
            </a:r>
          </a:p>
        </p:txBody>
      </p:sp>
      <p:sp>
        <p:nvSpPr>
          <p:cNvPr id="3" name="Content Placeholder 2"/>
          <p:cNvSpPr>
            <a:spLocks noGrp="1"/>
          </p:cNvSpPr>
          <p:nvPr>
            <p:ph idx="1"/>
          </p:nvPr>
        </p:nvSpPr>
        <p:spPr/>
        <p:txBody>
          <a:bodyPr anchor="ctr">
            <a:normAutofit/>
          </a:bodyPr>
          <a:lstStyle/>
          <a:p>
            <a:pPr>
              <a:lnSpc>
                <a:spcPct val="150000"/>
              </a:lnSpc>
            </a:pPr>
            <a:r>
              <a:rPr lang="en-US" dirty="0"/>
              <a:t>Over the past 30 years, the importance and influence </a:t>
            </a:r>
            <a:br>
              <a:rPr lang="en-US" dirty="0"/>
            </a:br>
            <a:r>
              <a:rPr lang="en-US" dirty="0"/>
              <a:t>of civil society in economic and social activity has increased.</a:t>
            </a:r>
          </a:p>
          <a:p>
            <a:pPr>
              <a:lnSpc>
                <a:spcPct val="150000"/>
              </a:lnSpc>
            </a:pPr>
            <a:r>
              <a:rPr lang="en-US" dirty="0"/>
              <a:t>Reasons:</a:t>
            </a:r>
          </a:p>
          <a:p>
            <a:pPr lvl="1">
              <a:lnSpc>
                <a:spcPct val="150000"/>
              </a:lnSpc>
            </a:pPr>
            <a:r>
              <a:rPr lang="en-US" dirty="0"/>
              <a:t>TSOs are instrumental in promoting democratic governance and efficient public administration in developing countries. </a:t>
            </a:r>
          </a:p>
          <a:p>
            <a:pPr lvl="1">
              <a:lnSpc>
                <a:spcPct val="150000"/>
              </a:lnSpc>
            </a:pPr>
            <a:r>
              <a:rPr lang="en-US" dirty="0"/>
              <a:t>TSOs are key drivers in the efficient design and implementation of development and financial aid </a:t>
            </a:r>
            <a:r>
              <a:rPr lang="en-US" dirty="0" err="1"/>
              <a:t>programmes</a:t>
            </a:r>
            <a:r>
              <a:rPr lang="en-US" dirty="0"/>
              <a:t>. </a:t>
            </a:r>
          </a:p>
        </p:txBody>
      </p:sp>
      <p:sp>
        <p:nvSpPr>
          <p:cNvPr id="4" name="Slide Number Placeholder 3"/>
          <p:cNvSpPr>
            <a:spLocks noGrp="1"/>
          </p:cNvSpPr>
          <p:nvPr>
            <p:ph type="sldNum" sz="quarter" idx="12"/>
          </p:nvPr>
        </p:nvSpPr>
        <p:spPr/>
        <p:txBody>
          <a:bodyPr/>
          <a:lstStyle/>
          <a:p>
            <a:fld id="{DA60BA0E-20D0-4E7C-B286-26C960A6788F}" type="slidenum">
              <a:rPr lang="en-US" smtClean="0"/>
              <a:t>6</a:t>
            </a:fld>
            <a:endParaRPr lang="en-US"/>
          </a:p>
        </p:txBody>
      </p:sp>
    </p:spTree>
    <p:extLst>
      <p:ext uri="{BB962C8B-B14F-4D97-AF65-F5344CB8AC3E}">
        <p14:creationId xmlns:p14="http://schemas.microsoft.com/office/powerpoint/2010/main" val="378357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TSOs </a:t>
            </a:r>
            <a:br>
              <a:rPr lang="en-US" dirty="0"/>
            </a:br>
            <a:r>
              <a:rPr lang="en-US" dirty="0"/>
              <a:t>in the modern economy</a:t>
            </a:r>
          </a:p>
        </p:txBody>
      </p:sp>
      <p:sp>
        <p:nvSpPr>
          <p:cNvPr id="3" name="Content Placeholder 2"/>
          <p:cNvSpPr>
            <a:spLocks noGrp="1"/>
          </p:cNvSpPr>
          <p:nvPr>
            <p:ph idx="1"/>
          </p:nvPr>
        </p:nvSpPr>
        <p:spPr/>
        <p:txBody>
          <a:bodyPr anchor="ctr"/>
          <a:lstStyle/>
          <a:p>
            <a:pPr>
              <a:lnSpc>
                <a:spcPct val="150000"/>
              </a:lnSpc>
            </a:pPr>
            <a:r>
              <a:rPr lang="en-US" dirty="0"/>
              <a:t>Reasons (cont.)</a:t>
            </a:r>
          </a:p>
          <a:p>
            <a:pPr lvl="1">
              <a:lnSpc>
                <a:spcPct val="150000"/>
              </a:lnSpc>
            </a:pPr>
            <a:r>
              <a:rPr lang="en-GB" dirty="0"/>
              <a:t>The European welfare social model is challenged. </a:t>
            </a:r>
          </a:p>
          <a:p>
            <a:pPr lvl="2">
              <a:lnSpc>
                <a:spcPct val="150000"/>
              </a:lnSpc>
            </a:pPr>
            <a:r>
              <a:rPr lang="en-US" dirty="0"/>
              <a:t>Public Sector’s ability is criticized over its ability to deliver financially sustainable social services.</a:t>
            </a:r>
          </a:p>
          <a:p>
            <a:pPr lvl="2">
              <a:lnSpc>
                <a:spcPct val="150000"/>
              </a:lnSpc>
            </a:pPr>
            <a:r>
              <a:rPr lang="en-US" dirty="0"/>
              <a:t>Capacity for innovation and engagement with local communities, as well as the ability to serve citizens facing more complex problems, seem to create the point of differentiation for TSOs in delivering social services in partnership with public sector organizations</a:t>
            </a:r>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7</a:t>
            </a:fld>
            <a:endParaRPr lang="en-US"/>
          </a:p>
        </p:txBody>
      </p:sp>
    </p:spTree>
    <p:extLst>
      <p:ext uri="{BB962C8B-B14F-4D97-AF65-F5344CB8AC3E}">
        <p14:creationId xmlns:p14="http://schemas.microsoft.com/office/powerpoint/2010/main" val="325833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31800"/>
            <a:ext cx="10157354" cy="1397000"/>
          </a:xfrm>
        </p:spPr>
        <p:txBody>
          <a:bodyPr/>
          <a:lstStyle/>
          <a:p>
            <a:r>
              <a:rPr lang="en-US" dirty="0"/>
              <a:t>The importance of TSOs </a:t>
            </a:r>
            <a:br>
              <a:rPr lang="en-US" dirty="0"/>
            </a:br>
            <a:r>
              <a:rPr lang="en-US" dirty="0"/>
              <a:t>in the modern economy</a:t>
            </a:r>
          </a:p>
        </p:txBody>
      </p:sp>
      <p:sp>
        <p:nvSpPr>
          <p:cNvPr id="4" name="Slide Number Placeholder 3"/>
          <p:cNvSpPr>
            <a:spLocks noGrp="1"/>
          </p:cNvSpPr>
          <p:nvPr>
            <p:ph type="sldNum" sz="quarter" idx="12"/>
          </p:nvPr>
        </p:nvSpPr>
        <p:spPr/>
        <p:txBody>
          <a:bodyPr/>
          <a:lstStyle/>
          <a:p>
            <a:fld id="{DA60BA0E-20D0-4E7C-B286-26C960A6788F}" type="slidenum">
              <a:rPr lang="en-US" smtClean="0"/>
              <a:t>8</a:t>
            </a:fld>
            <a:endParaRPr lang="en-US"/>
          </a:p>
        </p:txBody>
      </p:sp>
      <p:pic>
        <p:nvPicPr>
          <p:cNvPr id="4098" name="Picture 2" descr="Image result for impact of third sector">
            <a:extLst>
              <a:ext uri="{FF2B5EF4-FFF2-40B4-BE49-F238E27FC236}">
                <a16:creationId xmlns:a16="http://schemas.microsoft.com/office/drawing/2014/main" id="{BCC91898-682A-444E-9FC5-6EDEF9B35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886" y="2132856"/>
            <a:ext cx="4942150" cy="4176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7578" y="2270968"/>
            <a:ext cx="6772978" cy="4470400"/>
          </a:xfrm>
        </p:spPr>
        <p:txBody>
          <a:bodyPr anchor="ctr">
            <a:normAutofit lnSpcReduction="10000"/>
          </a:bodyPr>
          <a:lstStyle/>
          <a:p>
            <a:r>
              <a:rPr lang="en-US" dirty="0"/>
              <a:t>The impact of TSOs on private sector:</a:t>
            </a:r>
          </a:p>
          <a:p>
            <a:pPr lvl="1">
              <a:lnSpc>
                <a:spcPct val="150000"/>
              </a:lnSpc>
            </a:pPr>
            <a:r>
              <a:rPr lang="en-US" dirty="0"/>
              <a:t>TSOs </a:t>
            </a:r>
            <a:r>
              <a:rPr lang="en-US" b="1" dirty="0"/>
              <a:t>improve</a:t>
            </a:r>
            <a:r>
              <a:rPr lang="en-US" dirty="0"/>
              <a:t> labor skills and quality of workforce,</a:t>
            </a:r>
          </a:p>
          <a:p>
            <a:pPr lvl="1">
              <a:lnSpc>
                <a:spcPct val="150000"/>
              </a:lnSpc>
            </a:pPr>
            <a:r>
              <a:rPr lang="en-US" dirty="0"/>
              <a:t>TSOs </a:t>
            </a:r>
            <a:r>
              <a:rPr lang="en-US" b="1" dirty="0"/>
              <a:t>create</a:t>
            </a:r>
            <a:r>
              <a:rPr lang="en-US" dirty="0"/>
              <a:t> job opportunities,</a:t>
            </a:r>
          </a:p>
          <a:p>
            <a:pPr lvl="1">
              <a:lnSpc>
                <a:spcPct val="150000"/>
              </a:lnSpc>
            </a:pPr>
            <a:r>
              <a:rPr lang="en-US" dirty="0"/>
              <a:t>TSOs </a:t>
            </a:r>
            <a:r>
              <a:rPr lang="en-US" b="1" dirty="0"/>
              <a:t>promote</a:t>
            </a:r>
            <a:r>
              <a:rPr lang="en-US" dirty="0"/>
              <a:t> trust, innovation and </a:t>
            </a:r>
            <a:r>
              <a:rPr lang="en-GB" dirty="0"/>
              <a:t>entrepreneurship,</a:t>
            </a:r>
          </a:p>
          <a:p>
            <a:pPr lvl="1">
              <a:lnSpc>
                <a:spcPct val="150000"/>
              </a:lnSpc>
            </a:pPr>
            <a:r>
              <a:rPr lang="en-GB" dirty="0"/>
              <a:t>TSOs</a:t>
            </a:r>
            <a:r>
              <a:rPr lang="en-US" dirty="0"/>
              <a:t> </a:t>
            </a:r>
            <a:r>
              <a:rPr lang="en-US" b="1" dirty="0"/>
              <a:t>induce</a:t>
            </a:r>
            <a:r>
              <a:rPr lang="en-US" dirty="0"/>
              <a:t> a new ethos in commercial activities and </a:t>
            </a:r>
            <a:r>
              <a:rPr lang="en-US" b="1" dirty="0"/>
              <a:t>influence</a:t>
            </a:r>
            <a:r>
              <a:rPr lang="en-US" dirty="0"/>
              <a:t> consumers’ preferences. </a:t>
            </a:r>
          </a:p>
          <a:p>
            <a:endParaRPr lang="en-US" dirty="0"/>
          </a:p>
        </p:txBody>
      </p:sp>
    </p:spTree>
    <p:extLst>
      <p:ext uri="{BB962C8B-B14F-4D97-AF65-F5344CB8AC3E}">
        <p14:creationId xmlns:p14="http://schemas.microsoft.com/office/powerpoint/2010/main" val="141216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188640"/>
            <a:ext cx="10157354" cy="1397000"/>
          </a:xfrm>
        </p:spPr>
        <p:txBody>
          <a:bodyPr>
            <a:noAutofit/>
          </a:bodyPr>
          <a:lstStyle/>
          <a:p>
            <a:r>
              <a:rPr lang="en-US" sz="3200" dirty="0"/>
              <a:t>Reporting practices and governing challenges </a:t>
            </a:r>
            <a:br>
              <a:rPr lang="en-US" sz="3200" dirty="0"/>
            </a:br>
            <a:r>
              <a:rPr lang="en-US" sz="3200" dirty="0"/>
              <a:t>in Third Sector Organizations</a:t>
            </a:r>
          </a:p>
        </p:txBody>
      </p:sp>
      <p:sp>
        <p:nvSpPr>
          <p:cNvPr id="3" name="Content Placeholder 2"/>
          <p:cNvSpPr>
            <a:spLocks noGrp="1"/>
          </p:cNvSpPr>
          <p:nvPr>
            <p:ph idx="1"/>
          </p:nvPr>
        </p:nvSpPr>
        <p:spPr/>
        <p:txBody>
          <a:bodyPr anchor="ctr"/>
          <a:lstStyle/>
          <a:p>
            <a:pPr>
              <a:lnSpc>
                <a:spcPct val="150000"/>
              </a:lnSpc>
            </a:pPr>
            <a:r>
              <a:rPr lang="en-US" dirty="0"/>
              <a:t>In the UK charities are expected </a:t>
            </a:r>
            <a:r>
              <a:rPr lang="en-GB" dirty="0"/>
              <a:t>to produce annual reports and accounts that transparently demonstrate the sources and </a:t>
            </a:r>
            <a:br>
              <a:rPr lang="en-GB" dirty="0"/>
            </a:br>
            <a:r>
              <a:rPr lang="en-GB" dirty="0"/>
              <a:t>uses of funds.</a:t>
            </a:r>
          </a:p>
          <a:p>
            <a:pPr>
              <a:lnSpc>
                <a:spcPct val="150000"/>
              </a:lnSpc>
            </a:pPr>
            <a:r>
              <a:rPr lang="en-GB" dirty="0"/>
              <a:t>The UK Accounting Standards Board (ASB) regulates </a:t>
            </a:r>
            <a:br>
              <a:rPr lang="en-GB" dirty="0"/>
            </a:br>
            <a:r>
              <a:rPr lang="en-GB" dirty="0"/>
              <a:t>financial reporting practices for charities, and </a:t>
            </a:r>
            <a:br>
              <a:rPr lang="en-GB" dirty="0"/>
            </a:br>
            <a:r>
              <a:rPr lang="en-GB" dirty="0"/>
              <a:t>it supports the application of reporting standards by </a:t>
            </a:r>
            <a:br>
              <a:rPr lang="en-GB" dirty="0"/>
            </a:br>
            <a:r>
              <a:rPr lang="en-GB" dirty="0"/>
              <a:t>issuing Statements of Recommended Practices (SORPs).</a:t>
            </a:r>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t>9</a:t>
            </a:fld>
            <a:endParaRPr lang="en-US"/>
          </a:p>
        </p:txBody>
      </p:sp>
    </p:spTree>
    <p:extLst>
      <p:ext uri="{BB962C8B-B14F-4D97-AF65-F5344CB8AC3E}">
        <p14:creationId xmlns:p14="http://schemas.microsoft.com/office/powerpoint/2010/main" val="238313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www.w3.org/XML/1998/namespace"/>
    <ds:schemaRef ds:uri="http://purl.org/dc/elements/1.1/"/>
    <ds:schemaRef ds:uri="http://schemas.microsoft.com/office/2006/metadata/properties"/>
    <ds:schemaRef ds:uri="4873beb7-5857-4685-be1f-d57550cc96cc"/>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6098</TotalTime>
  <Words>1977</Words>
  <Application>Microsoft Office PowerPoint</Application>
  <PresentationFormat>Custom</PresentationFormat>
  <Paragraphs>245</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Century Gothic</vt:lpstr>
      <vt:lpstr>Books 16x9</vt:lpstr>
      <vt:lpstr>Chapter 9: Social Accounting and Third Sector Organisations</vt:lpstr>
      <vt:lpstr>Chapter Structure</vt:lpstr>
      <vt:lpstr>The nature and purpose of  Third Sector Organizations</vt:lpstr>
      <vt:lpstr>The nature and purpose of  Third Sector Organizations</vt:lpstr>
      <vt:lpstr>The nature and purpose of  Third Sector Organizations</vt:lpstr>
      <vt:lpstr>The importance of TSOs  in the modern economy</vt:lpstr>
      <vt:lpstr>The importance of TSOs  in the modern economy</vt:lpstr>
      <vt:lpstr>The importance of TSOs  in the modern economy</vt:lpstr>
      <vt:lpstr>Reporting practices and governing challenges  in Third Sector Organizations</vt:lpstr>
      <vt:lpstr>Reporting practices and governing challenges  in Third Sector Organizations</vt:lpstr>
      <vt:lpstr>Reporting practices and governing challenges  in Third Sector Organizations</vt:lpstr>
      <vt:lpstr>Reporting practices and governing challenges  in Third Sector Organizations</vt:lpstr>
      <vt:lpstr>Reporting practices and governing challenges  in Third Sector Organizations</vt:lpstr>
      <vt:lpstr>Reporting practices and governing challenges  in Third Sector Organizations</vt:lpstr>
      <vt:lpstr>Reporting practices and governing challenges  in Third Sector Organizations</vt:lpstr>
      <vt:lpstr>Reporting practices and governing challenges  in Third Sector Organizations</vt:lpstr>
      <vt:lpstr>Governing Practices in  Third Sector Organizations</vt:lpstr>
      <vt:lpstr>Governing Practices in  Third Sector Organizations</vt:lpstr>
      <vt:lpstr>Governing Practices in  Third Sector Organizations</vt:lpstr>
      <vt:lpstr>Governing Practices in  Third Sector Organizations</vt:lpstr>
      <vt:lpstr>Governing Practices in  Third Sector Organizations</vt:lpstr>
      <vt:lpstr>How these lenses impact Accountability in the TS</vt:lpstr>
      <vt:lpstr>How these lenses impact Accountability in the TS</vt:lpstr>
      <vt:lpstr>How these lenses impact Accountability in the TS</vt:lpstr>
      <vt:lpstr>How these lenses impact Accountability in the TS</vt:lpstr>
      <vt:lpstr>How these lenses impact Accountability in the TS</vt:lpstr>
      <vt:lpstr>How these lenses impact Accountability in the TS</vt:lpstr>
      <vt:lpstr>How these lenses impact Accountability in the TS</vt:lpstr>
      <vt:lpstr>How these lenses impact Accountability in the TS</vt:lpstr>
      <vt:lpstr>How these lenses impact Accountability in the TS</vt:lpstr>
      <vt:lpstr>How these lenses impact Accountability in the TS</vt:lpstr>
      <vt:lpstr>How these lenses impact Accountability in the TS</vt:lpstr>
      <vt:lpstr>How these lenses impact Accountability in the TS</vt:lpstr>
      <vt:lpstr>How these lenses impact Accountability in the TS</vt:lpstr>
      <vt:lpstr>Summary</vt:lpstr>
      <vt:lpstr>Summary (Cont.)</vt:lpstr>
      <vt:lpstr>PowerPoint Presentation</vt:lpstr>
      <vt:lpstr>Additional reading materials</vt:lpstr>
      <vt:lpstr>Additional reading materials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Paterson, Audrey</dc:creator>
  <cp:lastModifiedBy>William Jackson</cp:lastModifiedBy>
  <cp:revision>92</cp:revision>
  <dcterms:created xsi:type="dcterms:W3CDTF">2017-07-13T20:00:40Z</dcterms:created>
  <dcterms:modified xsi:type="dcterms:W3CDTF">2017-10-23T14:59:25Z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